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Abertura. Não começar falando da ferramenta. Começar pela frase: a IA errou, e a gente foi testar. É a promessa da palestra inteira.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Apresentação pessoal. Quase 40 anos de prática, no Brasil e no exterior. Contar em primeira pessoa como começou e o que viu mudar na sublimação. Os clientes chamam de professor porque é ele quem ajusta a configuração junto com quem compra. As 61 dúvidas que ele escreveu à mão, do jeito que o público pergunta, foram o começo do acervo.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empresa por trás do método. Mais de 35 anos de estrada no Rio de Janeiro, importadora e distribuidora com produção própria. O site do Planeta se apresenta como pioneiro em DTF no Brasil. Não é guru de internet: quem valida aqui produz e entrega todo dia.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Prova social. Nota 5,0 no Google e 212 de 217 avaliações com cinco estrelas no site. Repare que o que os clientes elogiam é a mesma coisa que o método entrega: a configuração certa, explicada por quem sabe.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Pedir para levantar a mão: quem já perguntou para alguma dessas sobre impressora, perfil, prensa? Quase todo mundo levanta. Aí vem a frase de baixo.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Contexto para investidor e para dono de marca. As barras crescem na tela: a impressão digital têxtil vai de 4,80 para 6,86 bilhões de euros até 2028, e o DTF de 2,72 para 3,92 bilhões de dólares até 2030. Mesmo assim, só 7% do tecido estampado no mundo sai em impressão digital: o espaço para crescer é enorme. São projeções das consultorias citadas.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 anéis se completam na tela. Quase metade dos pequenos negócios já usa IA, mas a barreira mais citada pelo MEI é não saber aplicar. Entre as gráficas do mundo, quatro em cada dez nem começaram. A ferramenta chegou antes da orientação.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erro não é de quem pergunta. É da ferramenta genérica. Ela responde o que a internet mais repetiu, concorda com a premissa errada e fala com a mesma segurança quando erra.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Não é impressão de quem usa. O maior estudo público sobre isso, feito por 22 emissoras públicas com a BBC, achou problema sério em 45% das respostas. E, à direita, as barras crescem: no teste da própria OpenAI, o modelo antigo inventou 16% das respostas, e os novos, 33% e 48%. Os modelos ficaram mais capazes e também mais confiantes no erro. Se erra assim em notícia, que tem muita fonte escrita, não há motivo para esperar menos num assunto técnico de nicho. Um estudo de 2025 mostrou que a IA inventa mais justamente onde há pouca pesquisa publicada: 6% num tema muito estudado, até 29% nos pouco estudados. Sublimação é tema pouco estudado.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Perguntar para a plateia quantos já passaram por pelo menos três destes. Cada um tem uma causa que a foto do defeito ajuda a achar, e cada um é pergunta que a IA responde com segurança e muitas vezes errado.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Três casos reais do acervo. Ler só a resposta da IA em voz alta e perguntar quem já ouviu isso. Depois o que o teste mostrou. O perfil de internet e as 24 horas de secagem são os que mais geram retrabalho para quem produz.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Este é o slide para dono de negócio. Quem precifica pelo número da IA calcula o custo entre 2,5 e 4,5 vezes acima do que o teste chegou. Ressalva obrigatória em voz alta: é o custo de insumos com os preços usados no teste. Mão de obra, manutenção e depreciação ficam fora e mudam de operação para operação.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Autoridade técnica. Cada fonte publica uma receita diferente, e todas dizem para seguir o fabricante. Para o DTF em algodão 30.1, a IA respondeu 160 a 170 °C por 12 a 20 segundos. O teste do Planeta Transfer fixou 150 a 160 °C por 12 a 15 segundos, ajustando 2 a 5 segundos conforme o lote do filme. A FESPA Brasil lembra que a sublimação pede no mínimo 70% de poliéster.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método tem nome: PTA. Perguntar, Testar, Analisar. A parte que ninguém faz é a do meio: teste controlado, vídeo, microscópio e medição.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Pausa. Esta é a decisão de produto mais importante. A resposta nunca é gerada na hora para o cliente. Só sai o que passou pelo teste.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caminho de quem usa. Destacar o passo 4: quando o banco não tem a resposta, a ferramenta diz isso com todas as letras e a dúvida vira teste. Nada de chute.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Números medidos no banco no dia da geração do arquivo. Remedir antes da palestra. Todas as dúvidas vieram do público, não de uma lista inventada.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Dizer que a peça saiu manchada é vago. A foto mostra o padrão da mancha, e o padrão entrega a causa. Quem pergunta manda foto ou vídeo junto da dúvida.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quem pensa em tecnologia. O sistema aprende, mas nada vira verdade sem a aprovação do especialista. E o que foi testado e deu errado continua registrado, para ninguém propor a mesma ideia morta daqui a três meses.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para investidor. Como a IA nunca responde ao público na hora, o custo de IA é um teto fixo, amarrado às horas de uma pessoa. Não cresce com o tráfego. E cada resposta publicada vira ativo permanente: busca no Google, cadastro e venda na loja.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donos de outras marcas. O motor não é da sublimação: é o método. Marca, nicho e especialista ficam num único arquivo de configuração. Trocando esse arquivo, o mesmo sistema roda em outro mercado técnico.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IA já está dentro da fábrica, não só no celular de quem cria arte. Na malharia, a Smartex usa câmera no tear e já evitou o descarte de 1 milhão de quilos de tecido. Na cor, a Datacolor lançou em 2026 uma formulação que aprende com as receitas antigas, e um cliente relata ciclo 30% menor. Na confecção, a Febratex 2026 mostrou robô com visão computacional manuseando tecido. Na estamparia, a Mimaki imprimiu na hora, em DTF, arte criada com o Gemini. Os números de ganho são dos próprios fabricantes. Em todas as etapas, a máquina ficou mais esperta, e a pergunta continua sendo: quem confere a resposta?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Brasil, a indústria que usa IA mais que dobrou em dois anos: de 16,9% para 41,9% das empresas com 100 ou mais pessoas, segundo o IBGE. O que trava: custo, para quem já usa, e falta de gente qualificada, para quem ainda não usa. No mundo, o mercado de IA na indústria têxtil deve sair de 4 para 68 bilhões de dólares até 2035, e um terço dele está na inspeção de qualidade. É projeção. O recado: comprar a tecnologia não basta, alguém precisa saber conferir o que ela diz.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Cada lançamento recomeça do zero o que já se sabia na prática. O DTF sem pó, a sublimação em algodão e a IA dentro das máquinas chegam com letra miúda, e ninguém escreveu ainda o que funciona na produção. Ao mesmo tempo falta gente qualificada. Informação validada vira treinamento.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Fechamento da ideia. Ler devagar.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Deixar este slide parado durante as perguntas. O QR leva direto ao cadastro. Acesso gratuito.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slideLayout" Target="../slideLayouts/slideLayout1.xml"/><Relationship Id="rId10"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slideLayout" Target="../slideLayouts/slideLayout1.xml"/><Relationship Id="rId4"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71023"/>
        </a:solidFill>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640080" y="640080"/>
            <a:ext cx="1143000" cy="1143000"/>
          </a:xfrm>
          <a:prstGeom prst="rect">
            <a:avLst/>
          </a:prstGeom>
        </p:spPr>
      </p:pic>
      <p:sp>
        <p:nvSpPr>
          <p:cNvPr id="4" name="Text 0"/>
          <p:cNvSpPr/>
          <p:nvPr/>
        </p:nvSpPr>
        <p:spPr>
          <a:xfrm>
            <a:off x="640080" y="2148840"/>
            <a:ext cx="7315200" cy="274320"/>
          </a:xfrm>
          <a:prstGeom prst="rect">
            <a:avLst/>
          </a:prstGeom>
          <a:noFill/>
          <a:ln/>
        </p:spPr>
        <p:txBody>
          <a:bodyPr wrap="square" lIns="0" tIns="0" rIns="0" bIns="0" rtlCol="0" anchor="ctr"/>
          <a:lstStyle/>
          <a:p>
            <a:pPr indent="0" marL="0">
              <a:buNone/>
            </a:pPr>
            <a:r>
              <a:rPr lang="en-US" sz="1300" b="1" spc="300" kern="0" dirty="0">
                <a:solidFill>
                  <a:srgbClr val="F7E219"/>
                </a:solidFill>
                <a:latin typeface="Arial" pitchFamily="34" charset="0"/>
                <a:ea typeface="Arial" pitchFamily="34" charset="-122"/>
                <a:cs typeface="Arial" pitchFamily="34" charset="-120"/>
              </a:rPr>
              <a:t>PALESTRA · FESPA 2026 · SÃO PAULO</a:t>
            </a:r>
            <a:endParaRPr lang="en-US" sz="1300" dirty="0"/>
          </a:p>
        </p:txBody>
      </p:sp>
      <p:sp>
        <p:nvSpPr>
          <p:cNvPr id="5" name="Text 1"/>
          <p:cNvSpPr/>
          <p:nvPr/>
        </p:nvSpPr>
        <p:spPr>
          <a:xfrm>
            <a:off x="640080" y="2560320"/>
            <a:ext cx="7498080" cy="1920240"/>
          </a:xfrm>
          <a:prstGeom prst="rect">
            <a:avLst/>
          </a:prstGeom>
          <a:noFill/>
          <a:ln/>
        </p:spPr>
        <p:txBody>
          <a:bodyPr wrap="square" lIns="0" tIns="0" rIns="0" bIns="0" rtlCol="0" anchor="t"/>
          <a:lstStyle/>
          <a:p>
            <a:pPr indent="0" marL="0">
              <a:lnSpc>
                <a:spcPct val="95000"/>
              </a:lnSpc>
              <a:buNone/>
            </a:pPr>
            <a:r>
              <a:rPr lang="en-US" sz="5400" b="1" dirty="0">
                <a:solidFill>
                  <a:srgbClr val="F4F6FB"/>
                </a:solidFill>
                <a:latin typeface="Arial" pitchFamily="34" charset="0"/>
                <a:ea typeface="Arial" pitchFamily="34" charset="-122"/>
                <a:cs typeface="Arial" pitchFamily="34" charset="-120"/>
              </a:rPr>
              <a:t>A IA errou.</a:t>
            </a:r>
            <a:endParaRPr lang="en-US" sz="5400" dirty="0"/>
          </a:p>
          <a:p>
            <a:pPr indent="0" marL="0">
              <a:lnSpc>
                <a:spcPct val="95000"/>
              </a:lnSpc>
              <a:buNone/>
            </a:pPr>
            <a:r>
              <a:rPr lang="en-US" sz="5400" b="1" dirty="0">
                <a:solidFill>
                  <a:srgbClr val="F4F6FB"/>
                </a:solidFill>
                <a:latin typeface="Arial" pitchFamily="34" charset="0"/>
                <a:ea typeface="Arial" pitchFamily="34" charset="-122"/>
                <a:cs typeface="Arial" pitchFamily="34" charset="-120"/>
              </a:rPr>
              <a:t>A gente foi testar.</a:t>
            </a:r>
            <a:endParaRPr lang="en-US" sz="5400" dirty="0"/>
          </a:p>
        </p:txBody>
      </p:sp>
      <p:sp>
        <p:nvSpPr>
          <p:cNvPr id="6" name="Text 2"/>
          <p:cNvSpPr/>
          <p:nvPr/>
        </p:nvSpPr>
        <p:spPr>
          <a:xfrm>
            <a:off x="640080" y="4617720"/>
            <a:ext cx="6949440" cy="914400"/>
          </a:xfrm>
          <a:prstGeom prst="rect">
            <a:avLst/>
          </a:prstGeom>
          <a:noFill/>
          <a:ln/>
        </p:spPr>
        <p:txBody>
          <a:bodyPr wrap="square" lIns="0" tIns="0" rIns="0" bIns="0" rtlCol="0" anchor="t"/>
          <a:lstStyle/>
          <a:p>
            <a:pPr indent="0" marL="0">
              <a:lnSpc>
                <a:spcPct val="112000"/>
              </a:lnSpc>
              <a:buNone/>
            </a:pPr>
            <a:r>
              <a:rPr lang="en-US" sz="1700" dirty="0">
                <a:solidFill>
                  <a:srgbClr val="93A1C0"/>
                </a:solidFill>
                <a:latin typeface="Arial" pitchFamily="34" charset="0"/>
                <a:ea typeface="Arial" pitchFamily="34" charset="-122"/>
                <a:cs typeface="Arial" pitchFamily="34" charset="-120"/>
              </a:rPr>
              <a:t>IA na Sublimação e DTF: dúvidas técnicas confrontadas nas melhores inteligências artificiais e validadas na produção, por quem tem quase 40 anos de experiência prática.</a:t>
            </a:r>
            <a:endParaRPr lang="en-US" sz="1700" dirty="0"/>
          </a:p>
        </p:txBody>
      </p:sp>
      <p:sp>
        <p:nvSpPr>
          <p:cNvPr id="7" name="Shape 3"/>
          <p:cNvSpPr/>
          <p:nvPr/>
        </p:nvSpPr>
        <p:spPr>
          <a:xfrm>
            <a:off x="640080" y="5806440"/>
            <a:ext cx="6949440" cy="0"/>
          </a:xfrm>
          <a:prstGeom prst="line">
            <a:avLst/>
          </a:prstGeom>
          <a:noFill/>
          <a:ln w="9525">
            <a:solidFill>
              <a:srgbClr val="22325A"/>
            </a:solidFill>
            <a:prstDash val="solid"/>
          </a:ln>
        </p:spPr>
      </p:sp>
      <p:sp>
        <p:nvSpPr>
          <p:cNvPr id="8" name="Text 4"/>
          <p:cNvSpPr/>
          <p:nvPr/>
        </p:nvSpPr>
        <p:spPr>
          <a:xfrm>
            <a:off x="640080" y="5943600"/>
            <a:ext cx="6949440" cy="320040"/>
          </a:xfrm>
          <a:prstGeom prst="rect">
            <a:avLst/>
          </a:prstGeom>
          <a:noFill/>
          <a:ln/>
        </p:spPr>
        <p:txBody>
          <a:bodyPr wrap="square" lIns="0" tIns="0" rIns="0" bIns="0" rtlCol="0" anchor="ctr"/>
          <a:lstStyle/>
          <a:p>
            <a:pPr indent="0" marL="0">
              <a:buNone/>
            </a:pPr>
            <a:r>
              <a:rPr lang="en-US" sz="1300" dirty="0">
                <a:solidFill>
                  <a:srgbClr val="F4F6FB"/>
                </a:solidFill>
                <a:latin typeface="Arial" pitchFamily="34" charset="0"/>
                <a:ea typeface="Arial" pitchFamily="34" charset="-122"/>
                <a:cs typeface="Arial" pitchFamily="34" charset="-120"/>
              </a:rPr>
              <a:t>Marcelo Rodrigues  ·  Planeta Transfer  ·  iadtfesublimacao.com.br</a:t>
            </a:r>
            <a:endParaRPr lang="en-US" sz="1300" dirty="0"/>
          </a:p>
        </p:txBody>
      </p:sp>
      <p:sp>
        <p:nvSpPr>
          <p:cNvPr id="9" name="Shape 5"/>
          <p:cNvSpPr/>
          <p:nvPr/>
        </p:nvSpPr>
        <p:spPr>
          <a:xfrm>
            <a:off x="8275320" y="1325880"/>
            <a:ext cx="3291840" cy="4206240"/>
          </a:xfrm>
          <a:prstGeom prst="roundRect">
            <a:avLst>
              <a:gd name="adj" fmla="val 2778"/>
            </a:avLst>
          </a:prstGeom>
          <a:solidFill>
            <a:srgbClr val="013187"/>
          </a:solidFill>
          <a:ln w="12700">
            <a:solidFill>
              <a:srgbClr val="013187"/>
            </a:solidFill>
            <a:prstDash val="solid"/>
          </a:ln>
        </p:spPr>
      </p:sp>
      <p:sp>
        <p:nvSpPr>
          <p:cNvPr id="10" name="Text 6"/>
          <p:cNvSpPr/>
          <p:nvPr/>
        </p:nvSpPr>
        <p:spPr>
          <a:xfrm>
            <a:off x="8549640" y="1600200"/>
            <a:ext cx="2743200" cy="274320"/>
          </a:xfrm>
          <a:prstGeom prst="rect">
            <a:avLst/>
          </a:prstGeom>
          <a:noFill/>
          <a:ln/>
        </p:spPr>
        <p:txBody>
          <a:bodyPr wrap="square" lIns="0" tIns="0" rIns="0" bIns="0" rtlCol="0" anchor="ctr"/>
          <a:lstStyle/>
          <a:p>
            <a:pPr indent="0" marL="0">
              <a:buNone/>
            </a:pPr>
            <a:r>
              <a:rPr lang="en-US" sz="1100" b="1" spc="200" kern="0" dirty="0">
                <a:solidFill>
                  <a:srgbClr val="F7E219"/>
                </a:solidFill>
                <a:latin typeface="Arial" pitchFamily="34" charset="0"/>
                <a:ea typeface="Arial" pitchFamily="34" charset="-122"/>
                <a:cs typeface="Arial" pitchFamily="34" charset="-120"/>
              </a:rPr>
              <a:t>NÓS CONFRONTAMOS A IA</a:t>
            </a:r>
            <a:endParaRPr lang="en-US" sz="1100" dirty="0"/>
          </a:p>
        </p:txBody>
      </p:sp>
      <p:sp>
        <p:nvSpPr>
          <p:cNvPr id="11" name="Text 7"/>
          <p:cNvSpPr/>
          <p:nvPr/>
        </p:nvSpPr>
        <p:spPr>
          <a:xfrm>
            <a:off x="8549640" y="2011680"/>
            <a:ext cx="2743200" cy="914400"/>
          </a:xfrm>
          <a:prstGeom prst="rect">
            <a:avLst/>
          </a:prstGeom>
          <a:noFill/>
          <a:ln/>
        </p:spPr>
        <p:txBody>
          <a:bodyPr wrap="square" lIns="0" tIns="0" rIns="0" bIns="0" rtlCol="0" anchor="t"/>
          <a:lstStyle/>
          <a:p>
            <a:pPr indent="0" marL="0">
              <a:buNone/>
            </a:pPr>
            <a:r>
              <a:rPr lang="en-US" sz="1800" b="1" dirty="0">
                <a:solidFill>
                  <a:srgbClr val="F4F6FB"/>
                </a:solidFill>
                <a:latin typeface="Arial" pitchFamily="34" charset="0"/>
                <a:ea typeface="Arial" pitchFamily="34" charset="-122"/>
                <a:cs typeface="Arial" pitchFamily="34" charset="-120"/>
              </a:rPr>
              <a:t>“Instalei o perfil de cor e a cor não bate. Por quê?”</a:t>
            </a:r>
            <a:endParaRPr lang="en-US" sz="1800" dirty="0"/>
          </a:p>
        </p:txBody>
      </p:sp>
      <p:sp>
        <p:nvSpPr>
          <p:cNvPr id="12" name="Text 8"/>
          <p:cNvSpPr/>
          <p:nvPr/>
        </p:nvSpPr>
        <p:spPr>
          <a:xfrm>
            <a:off x="8549640" y="3017520"/>
            <a:ext cx="2743200" cy="822960"/>
          </a:xfrm>
          <a:prstGeom prst="rect">
            <a:avLst/>
          </a:prstGeom>
          <a:noFill/>
          <a:ln/>
        </p:spPr>
        <p:txBody>
          <a:bodyPr wrap="square" lIns="0" tIns="0" rIns="0" bIns="0" rtlCol="0" anchor="t"/>
          <a:lstStyle/>
          <a:p>
            <a:pPr indent="0" marL="0">
              <a:buNone/>
            </a:pPr>
            <a:r>
              <a:rPr lang="en-US" sz="1500" b="1" dirty="0">
                <a:solidFill>
                  <a:srgbClr val="FF8A8F"/>
                </a:solidFill>
                <a:latin typeface="Arial" pitchFamily="34" charset="0"/>
                <a:ea typeface="Arial" pitchFamily="34" charset="-122"/>
                <a:cs typeface="Arial" pitchFamily="34" charset="-120"/>
              </a:rPr>
              <a:t>✕ IA  </a:t>
            </a:r>
            <a:pPr indent="0" marL="0">
              <a:buNone/>
            </a:pPr>
            <a:r>
              <a:rPr lang="en-US" sz="1500" i="1" dirty="0">
                <a:solidFill>
                  <a:srgbClr val="C9D4F0"/>
                </a:solidFill>
                <a:latin typeface="Arial" pitchFamily="34" charset="0"/>
                <a:ea typeface="Arial" pitchFamily="34" charset="-122"/>
                <a:cs typeface="Arial" pitchFamily="34" charset="-120"/>
              </a:rPr>
              <a:t>É só instalar o perfil ICC certo.</a:t>
            </a:r>
            <a:endParaRPr lang="en-US" sz="1500" dirty="0"/>
          </a:p>
        </p:txBody>
      </p:sp>
      <p:sp>
        <p:nvSpPr>
          <p:cNvPr id="13" name="Text 9"/>
          <p:cNvSpPr/>
          <p:nvPr/>
        </p:nvSpPr>
        <p:spPr>
          <a:xfrm>
            <a:off x="8549640" y="3840480"/>
            <a:ext cx="2743200" cy="1783080"/>
          </a:xfrm>
          <a:prstGeom prst="rect">
            <a:avLst/>
          </a:prstGeom>
          <a:noFill/>
          <a:ln/>
        </p:spPr>
        <p:txBody>
          <a:bodyPr wrap="square" lIns="0" tIns="0" rIns="0" bIns="0" rtlCol="0" anchor="t"/>
          <a:lstStyle/>
          <a:p>
            <a:pPr indent="0" marL="0">
              <a:buNone/>
            </a:pPr>
            <a:r>
              <a:rPr lang="en-US" sz="1500" b="1" dirty="0">
                <a:solidFill>
                  <a:srgbClr val="F7E219"/>
                </a:solidFill>
                <a:latin typeface="Arial" pitchFamily="34" charset="0"/>
                <a:ea typeface="Arial" pitchFamily="34" charset="-122"/>
                <a:cs typeface="Arial" pitchFamily="34" charset="-120"/>
              </a:rPr>
              <a:t>✓ TESTE  </a:t>
            </a:r>
            <a:pPr indent="0" marL="0">
              <a:buNone/>
            </a:pPr>
            <a:r>
              <a:rPr lang="en-US" sz="1500" dirty="0">
                <a:solidFill>
                  <a:srgbClr val="F4F6FB"/>
                </a:solidFill>
                <a:latin typeface="Arial" pitchFamily="34" charset="0"/>
                <a:ea typeface="Arial" pitchFamily="34" charset="-122"/>
                <a:cs typeface="Arial" pitchFamily="34" charset="-120"/>
              </a:rPr>
              <a:t>O perfil é só o começo. Sem casar RIP, papel e tempo de prensa, a cor continua fugindo.</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02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pic>
        <p:nvPicPr>
          <p:cNvPr id="7" name="Image 1" descr="preencoded.png">    </p:cNvPr>
          <p:cNvPicPr>
            <a:picLocks noChangeAspect="1"/>
          </p:cNvPicPr>
          <p:nvPr/>
        </p:nvPicPr>
        <p:blipFill>
          <a:blip r:embed="rId2"/>
          <a:stretch>
            <a:fillRect/>
          </a:stretch>
        </p:blipFill>
        <p:spPr>
          <a:xfrm>
            <a:off x="640080" y="1325880"/>
            <a:ext cx="3566160" cy="4892040"/>
          </a:xfrm>
          <a:prstGeom prst="rect">
            <a:avLst/>
          </a:prstGeom>
        </p:spPr>
      </p:pic>
      <p:sp>
        <p:nvSpPr>
          <p:cNvPr id="8" name="Shape 3"/>
          <p:cNvSpPr/>
          <p:nvPr/>
        </p:nvSpPr>
        <p:spPr>
          <a:xfrm>
            <a:off x="640080" y="1325880"/>
            <a:ext cx="3566160" cy="4892040"/>
          </a:xfrm>
          <a:prstGeom prst="rect">
            <a:avLst/>
          </a:prstGeom>
          <a:solidFill>
            <a:srgbClr val="071023">
              <a:alpha val="0"/>
            </a:srgbClr>
          </a:solidFill>
          <a:ln w="25400">
            <a:solidFill>
              <a:srgbClr val="F7E219"/>
            </a:solidFill>
            <a:prstDash val="solid"/>
          </a:ln>
        </p:spPr>
      </p:sp>
      <p:sp>
        <p:nvSpPr>
          <p:cNvPr id="9" name="Text 4"/>
          <p:cNvSpPr/>
          <p:nvPr/>
        </p:nvSpPr>
        <p:spPr>
          <a:xfrm>
            <a:off x="4754880" y="1371600"/>
            <a:ext cx="6796735"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02 · QUEM APRESENTA</a:t>
            </a:r>
            <a:endParaRPr lang="en-US" sz="1200" dirty="0"/>
          </a:p>
        </p:txBody>
      </p:sp>
      <p:sp>
        <p:nvSpPr>
          <p:cNvPr id="10" name="Text 5"/>
          <p:cNvSpPr/>
          <p:nvPr/>
        </p:nvSpPr>
        <p:spPr>
          <a:xfrm>
            <a:off x="4754880" y="1737360"/>
            <a:ext cx="6796735" cy="777240"/>
          </a:xfrm>
          <a:prstGeom prst="rect">
            <a:avLst/>
          </a:prstGeom>
          <a:noFill/>
          <a:ln/>
        </p:spPr>
        <p:txBody>
          <a:bodyPr wrap="square" lIns="0" tIns="0" rIns="0" bIns="0" rtlCol="0" anchor="ctr"/>
          <a:lstStyle/>
          <a:p>
            <a:pPr indent="0" marL="0">
              <a:buNone/>
            </a:pPr>
            <a:r>
              <a:rPr lang="en-US" sz="4600" b="1" dirty="0">
                <a:solidFill>
                  <a:srgbClr val="F4F6FB"/>
                </a:solidFill>
                <a:latin typeface="Arial" pitchFamily="34" charset="0"/>
                <a:ea typeface="Arial" pitchFamily="34" charset="-122"/>
                <a:cs typeface="Arial" pitchFamily="34" charset="-120"/>
              </a:rPr>
              <a:t>Marcelo Rodrigues</a:t>
            </a:r>
            <a:endParaRPr lang="en-US" sz="4600" dirty="0"/>
          </a:p>
        </p:txBody>
      </p:sp>
      <p:sp>
        <p:nvSpPr>
          <p:cNvPr id="11" name="Text 6"/>
          <p:cNvSpPr/>
          <p:nvPr/>
        </p:nvSpPr>
        <p:spPr>
          <a:xfrm>
            <a:off x="4754880" y="2560320"/>
            <a:ext cx="6796735" cy="365760"/>
          </a:xfrm>
          <a:prstGeom prst="rect">
            <a:avLst/>
          </a:prstGeom>
          <a:noFill/>
          <a:ln/>
        </p:spPr>
        <p:txBody>
          <a:bodyPr wrap="square" lIns="0" tIns="0" rIns="0" bIns="0" rtlCol="0" anchor="ctr"/>
          <a:lstStyle/>
          <a:p>
            <a:pPr indent="0" marL="0">
              <a:buNone/>
            </a:pPr>
            <a:r>
              <a:rPr lang="en-US" sz="1900" dirty="0">
                <a:solidFill>
                  <a:srgbClr val="93A1C0"/>
                </a:solidFill>
                <a:latin typeface="Arial" pitchFamily="34" charset="0"/>
                <a:ea typeface="Arial" pitchFamily="34" charset="-122"/>
                <a:cs typeface="Arial" pitchFamily="34" charset="-120"/>
              </a:rPr>
              <a:t>Diretor geral do Planeta Transfer</a:t>
            </a:r>
            <a:endParaRPr lang="en-US" sz="1900" dirty="0"/>
          </a:p>
        </p:txBody>
      </p:sp>
      <p:sp>
        <p:nvSpPr>
          <p:cNvPr id="12" name="Shape 7"/>
          <p:cNvSpPr/>
          <p:nvPr/>
        </p:nvSpPr>
        <p:spPr>
          <a:xfrm>
            <a:off x="4754880" y="3319272"/>
            <a:ext cx="54864" cy="566928"/>
          </a:xfrm>
          <a:prstGeom prst="rect">
            <a:avLst/>
          </a:prstGeom>
          <a:solidFill>
            <a:srgbClr val="F7E219"/>
          </a:solidFill>
          <a:ln w="12700">
            <a:solidFill>
              <a:srgbClr val="F7E219"/>
            </a:solidFill>
            <a:prstDash val="solid"/>
          </a:ln>
        </p:spPr>
      </p:sp>
      <p:sp>
        <p:nvSpPr>
          <p:cNvPr id="13" name="Text 8"/>
          <p:cNvSpPr/>
          <p:nvPr/>
        </p:nvSpPr>
        <p:spPr>
          <a:xfrm>
            <a:off x="4983480" y="3246120"/>
            <a:ext cx="6568135" cy="731520"/>
          </a:xfrm>
          <a:prstGeom prst="rect">
            <a:avLst/>
          </a:prstGeom>
          <a:noFill/>
          <a:ln/>
        </p:spPr>
        <p:txBody>
          <a:bodyPr wrap="square" lIns="0" tIns="0" rIns="0" bIns="0" rtlCol="0" anchor="t"/>
          <a:lstStyle/>
          <a:p>
            <a:pPr indent="0" marL="0">
              <a:lnSpc>
                <a:spcPct val="108000"/>
              </a:lnSpc>
              <a:buNone/>
            </a:pPr>
            <a:r>
              <a:rPr lang="en-US" sz="1700" b="1" dirty="0">
                <a:solidFill>
                  <a:srgbClr val="F7E219"/>
                </a:solidFill>
                <a:latin typeface="Arial" pitchFamily="34" charset="0"/>
                <a:ea typeface="Arial" pitchFamily="34" charset="-122"/>
                <a:cs typeface="Arial" pitchFamily="34" charset="-120"/>
              </a:rPr>
              <a:t>Quase 40 anos </a:t>
            </a:r>
            <a:pPr indent="0" marL="0">
              <a:lnSpc>
                <a:spcPct val="108000"/>
              </a:lnSpc>
              <a:buNone/>
            </a:pPr>
            <a:r>
              <a:rPr lang="en-US" sz="1700" dirty="0">
                <a:solidFill>
                  <a:srgbClr val="F4F6FB"/>
                </a:solidFill>
                <a:latin typeface="Arial" pitchFamily="34" charset="0"/>
                <a:ea typeface="Arial" pitchFamily="34" charset="-122"/>
                <a:cs typeface="Arial" pitchFamily="34" charset="-120"/>
              </a:rPr>
              <a:t>de prática em sublimação e estamparia digital, no Brasil e no exterior.</a:t>
            </a:r>
            <a:endParaRPr lang="en-US" sz="1700" dirty="0"/>
          </a:p>
        </p:txBody>
      </p:sp>
      <p:sp>
        <p:nvSpPr>
          <p:cNvPr id="14" name="Shape 9"/>
          <p:cNvSpPr/>
          <p:nvPr/>
        </p:nvSpPr>
        <p:spPr>
          <a:xfrm>
            <a:off x="4754880" y="4096512"/>
            <a:ext cx="54864" cy="566928"/>
          </a:xfrm>
          <a:prstGeom prst="rect">
            <a:avLst/>
          </a:prstGeom>
          <a:solidFill>
            <a:srgbClr val="F7E219"/>
          </a:solidFill>
          <a:ln w="12700">
            <a:solidFill>
              <a:srgbClr val="F7E219"/>
            </a:solidFill>
            <a:prstDash val="solid"/>
          </a:ln>
        </p:spPr>
      </p:sp>
      <p:sp>
        <p:nvSpPr>
          <p:cNvPr id="15" name="Text 10"/>
          <p:cNvSpPr/>
          <p:nvPr/>
        </p:nvSpPr>
        <p:spPr>
          <a:xfrm>
            <a:off x="4983480" y="4023360"/>
            <a:ext cx="6568135" cy="731520"/>
          </a:xfrm>
          <a:prstGeom prst="rect">
            <a:avLst/>
          </a:prstGeom>
          <a:noFill/>
          <a:ln/>
        </p:spPr>
        <p:txBody>
          <a:bodyPr wrap="square" lIns="0" tIns="0" rIns="0" bIns="0" rtlCol="0" anchor="t"/>
          <a:lstStyle/>
          <a:p>
            <a:pPr indent="0" marL="0">
              <a:lnSpc>
                <a:spcPct val="108000"/>
              </a:lnSpc>
              <a:buNone/>
            </a:pPr>
            <a:r>
              <a:rPr lang="en-US" sz="1700" b="1" dirty="0">
                <a:solidFill>
                  <a:srgbClr val="F7E219"/>
                </a:solidFill>
                <a:latin typeface="Arial" pitchFamily="34" charset="0"/>
                <a:ea typeface="Arial" pitchFamily="34" charset="-122"/>
                <a:cs typeface="Arial" pitchFamily="34" charset="-120"/>
              </a:rPr>
              <a:t>“Professor Marcelo” </a:t>
            </a:r>
            <a:pPr indent="0" marL="0">
              <a:lnSpc>
                <a:spcPct val="108000"/>
              </a:lnSpc>
              <a:buNone/>
            </a:pPr>
            <a:r>
              <a:rPr lang="en-US" sz="1700" dirty="0">
                <a:solidFill>
                  <a:srgbClr val="F4F6FB"/>
                </a:solidFill>
                <a:latin typeface="Arial" pitchFamily="34" charset="0"/>
                <a:ea typeface="Arial" pitchFamily="34" charset="-122"/>
                <a:cs typeface="Arial" pitchFamily="34" charset="-120"/>
              </a:rPr>
              <a:t>é como os clientes o chamam nas avaliações: ele ajusta a configuração junto com quem compra.</a:t>
            </a:r>
            <a:endParaRPr lang="en-US" sz="1700" dirty="0"/>
          </a:p>
        </p:txBody>
      </p:sp>
      <p:sp>
        <p:nvSpPr>
          <p:cNvPr id="16" name="Shape 11"/>
          <p:cNvSpPr/>
          <p:nvPr/>
        </p:nvSpPr>
        <p:spPr>
          <a:xfrm>
            <a:off x="4754880" y="4873752"/>
            <a:ext cx="54864" cy="566928"/>
          </a:xfrm>
          <a:prstGeom prst="rect">
            <a:avLst/>
          </a:prstGeom>
          <a:solidFill>
            <a:srgbClr val="F7E219"/>
          </a:solidFill>
          <a:ln w="12700">
            <a:solidFill>
              <a:srgbClr val="F7E219"/>
            </a:solidFill>
            <a:prstDash val="solid"/>
          </a:ln>
        </p:spPr>
      </p:sp>
      <p:sp>
        <p:nvSpPr>
          <p:cNvPr id="17" name="Text 12"/>
          <p:cNvSpPr/>
          <p:nvPr/>
        </p:nvSpPr>
        <p:spPr>
          <a:xfrm>
            <a:off x="4983480" y="4800600"/>
            <a:ext cx="6568135" cy="731520"/>
          </a:xfrm>
          <a:prstGeom prst="rect">
            <a:avLst/>
          </a:prstGeom>
          <a:noFill/>
          <a:ln/>
        </p:spPr>
        <p:txBody>
          <a:bodyPr wrap="square" lIns="0" tIns="0" rIns="0" bIns="0" rtlCol="0" anchor="t"/>
          <a:lstStyle/>
          <a:p>
            <a:pPr indent="0" marL="0">
              <a:lnSpc>
                <a:spcPct val="108000"/>
              </a:lnSpc>
              <a:buNone/>
            </a:pPr>
            <a:r>
              <a:rPr lang="en-US" sz="1700" b="1" dirty="0">
                <a:solidFill>
                  <a:srgbClr val="F7E219"/>
                </a:solidFill>
                <a:latin typeface="Arial" pitchFamily="34" charset="0"/>
                <a:ea typeface="Arial" pitchFamily="34" charset="-122"/>
                <a:cs typeface="Arial" pitchFamily="34" charset="-120"/>
              </a:rPr>
              <a:t>61 dúvidas do público </a:t>
            </a:r>
            <a:pPr indent="0" marL="0">
              <a:lnSpc>
                <a:spcPct val="108000"/>
              </a:lnSpc>
              <a:buNone/>
            </a:pPr>
            <a:r>
              <a:rPr lang="en-US" sz="1700" dirty="0">
                <a:solidFill>
                  <a:srgbClr val="F4F6FB"/>
                </a:solidFill>
                <a:latin typeface="Arial" pitchFamily="34" charset="0"/>
                <a:ea typeface="Arial" pitchFamily="34" charset="-122"/>
                <a:cs typeface="Arial" pitchFamily="34" charset="-120"/>
              </a:rPr>
              <a:t>escritas por ele à mão viraram o começo do acervo validado.</a:t>
            </a:r>
            <a:endParaRPr lang="en-US" sz="1700" dirty="0"/>
          </a:p>
        </p:txBody>
      </p:sp>
      <p:sp>
        <p:nvSpPr>
          <p:cNvPr id="18" name="Shape 13"/>
          <p:cNvSpPr/>
          <p:nvPr/>
        </p:nvSpPr>
        <p:spPr>
          <a:xfrm>
            <a:off x="4754880" y="5650992"/>
            <a:ext cx="54864" cy="566928"/>
          </a:xfrm>
          <a:prstGeom prst="rect">
            <a:avLst/>
          </a:prstGeom>
          <a:solidFill>
            <a:srgbClr val="F7E219"/>
          </a:solidFill>
          <a:ln w="12700">
            <a:solidFill>
              <a:srgbClr val="F7E219"/>
            </a:solidFill>
            <a:prstDash val="solid"/>
          </a:ln>
        </p:spPr>
      </p:sp>
      <p:sp>
        <p:nvSpPr>
          <p:cNvPr id="19" name="Text 14"/>
          <p:cNvSpPr/>
          <p:nvPr/>
        </p:nvSpPr>
        <p:spPr>
          <a:xfrm>
            <a:off x="4983480" y="5577840"/>
            <a:ext cx="6568135" cy="731520"/>
          </a:xfrm>
          <a:prstGeom prst="rect">
            <a:avLst/>
          </a:prstGeom>
          <a:noFill/>
          <a:ln/>
        </p:spPr>
        <p:txBody>
          <a:bodyPr wrap="square" lIns="0" tIns="0" rIns="0" bIns="0" rtlCol="0" anchor="t"/>
          <a:lstStyle/>
          <a:p>
            <a:pPr indent="0" marL="0">
              <a:lnSpc>
                <a:spcPct val="108000"/>
              </a:lnSpc>
              <a:buNone/>
            </a:pPr>
            <a:r>
              <a:rPr lang="en-US" sz="1700" b="1" dirty="0">
                <a:solidFill>
                  <a:srgbClr val="F7E219"/>
                </a:solidFill>
                <a:latin typeface="Arial" pitchFamily="34" charset="0"/>
                <a:ea typeface="Arial" pitchFamily="34" charset="-122"/>
                <a:cs typeface="Arial" pitchFamily="34" charset="-120"/>
              </a:rPr>
              <a:t>Canal e podcast </a:t>
            </a:r>
            <a:pPr indent="0" marL="0">
              <a:lnSpc>
                <a:spcPct val="108000"/>
              </a:lnSpc>
              <a:buNone/>
            </a:pPr>
            <a:r>
              <a:rPr lang="en-US" sz="1700" dirty="0">
                <a:solidFill>
                  <a:srgbClr val="F4F6FB"/>
                </a:solidFill>
                <a:latin typeface="Arial" pitchFamily="34" charset="0"/>
                <a:ea typeface="Arial" pitchFamily="34" charset="-122"/>
                <a:cs typeface="Arial" pitchFamily="34" charset="-120"/>
              </a:rPr>
              <a:t>no YouTube e no Dr. Saiba Mais, sobre sublimação e gestão do negócio.</a:t>
            </a:r>
            <a:endParaRPr lang="en-US"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03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03 · PLANETA TRANSFER</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Quem valida aqui produz e entrega todo dia.</a:t>
            </a:r>
            <a:endParaRPr lang="en-US" sz="3400" dirty="0"/>
          </a:p>
        </p:txBody>
      </p:sp>
      <p:sp>
        <p:nvSpPr>
          <p:cNvPr id="9" name="Text 5"/>
          <p:cNvSpPr/>
          <p:nvPr/>
        </p:nvSpPr>
        <p:spPr>
          <a:xfrm>
            <a:off x="640080" y="2275332"/>
            <a:ext cx="6664317" cy="615696"/>
          </a:xfrm>
          <a:prstGeom prst="rect">
            <a:avLst/>
          </a:prstGeom>
          <a:noFill/>
          <a:ln/>
        </p:spPr>
        <p:txBody>
          <a:bodyPr wrap="square" lIns="0" tIns="0" rIns="0" bIns="0" rtlCol="0" anchor="t"/>
          <a:lstStyle/>
          <a:p>
            <a:pPr indent="0" marL="0">
              <a:lnSpc>
                <a:spcPct val="110000"/>
              </a:lnSpc>
              <a:buNone/>
            </a:pPr>
            <a:r>
              <a:rPr lang="en-US" sz="1700" dirty="0">
                <a:solidFill>
                  <a:srgbClr val="93A1C0"/>
                </a:solidFill>
                <a:latin typeface="Arial" pitchFamily="34" charset="0"/>
                <a:ea typeface="Arial" pitchFamily="34" charset="-122"/>
                <a:cs typeface="Arial" pitchFamily="34" charset="-120"/>
              </a:rPr>
              <a:t>Importadora e distribuidora em Bonsucesso, no Rio, com produção própria de DTF, sublimação, calandragem e corte a laser.</a:t>
            </a:r>
            <a:endParaRPr lang="en-US" sz="1700" dirty="0"/>
          </a:p>
        </p:txBody>
      </p:sp>
      <p:sp>
        <p:nvSpPr>
          <p:cNvPr id="10" name="Shape 6"/>
          <p:cNvSpPr/>
          <p:nvPr/>
        </p:nvSpPr>
        <p:spPr>
          <a:xfrm>
            <a:off x="640080" y="3302508"/>
            <a:ext cx="2556434" cy="2686812"/>
          </a:xfrm>
          <a:prstGeom prst="roundRect">
            <a:avLst>
              <a:gd name="adj" fmla="val 2861"/>
            </a:avLst>
          </a:prstGeom>
          <a:solidFill>
            <a:srgbClr val="0E1A36"/>
          </a:solidFill>
          <a:ln w="9525">
            <a:solidFill>
              <a:srgbClr val="22325A"/>
            </a:solidFill>
            <a:prstDash val="solid"/>
          </a:ln>
        </p:spPr>
      </p:sp>
      <p:sp>
        <p:nvSpPr>
          <p:cNvPr id="11" name="Text 7"/>
          <p:cNvSpPr/>
          <p:nvPr/>
        </p:nvSpPr>
        <p:spPr>
          <a:xfrm>
            <a:off x="896112" y="3558540"/>
            <a:ext cx="2044370" cy="509016"/>
          </a:xfrm>
          <a:prstGeom prst="rect">
            <a:avLst/>
          </a:prstGeom>
          <a:noFill/>
          <a:ln/>
        </p:spPr>
        <p:txBody>
          <a:bodyPr wrap="square" lIns="0" tIns="0" rIns="0" bIns="0" rtlCol="0" anchor="t"/>
          <a:lstStyle/>
          <a:p>
            <a:pPr indent="0" marL="0">
              <a:lnSpc>
                <a:spcPct val="95000"/>
              </a:lnSpc>
              <a:buNone/>
            </a:pPr>
            <a:r>
              <a:rPr lang="en-US" sz="3200" b="1" dirty="0">
                <a:solidFill>
                  <a:srgbClr val="F7E219"/>
                </a:solidFill>
                <a:latin typeface="Arial" pitchFamily="34" charset="0"/>
                <a:ea typeface="Arial" pitchFamily="34" charset="-122"/>
                <a:cs typeface="Arial" pitchFamily="34" charset="-120"/>
              </a:rPr>
              <a:t>+35 anos</a:t>
            </a:r>
            <a:endParaRPr lang="en-US" sz="3200" dirty="0"/>
          </a:p>
        </p:txBody>
      </p:sp>
      <p:sp>
        <p:nvSpPr>
          <p:cNvPr id="12" name="Text 8"/>
          <p:cNvSpPr/>
          <p:nvPr/>
        </p:nvSpPr>
        <p:spPr>
          <a:xfrm>
            <a:off x="896112" y="4296156"/>
            <a:ext cx="2044370" cy="1098804"/>
          </a:xfrm>
          <a:prstGeom prst="rect">
            <a:avLst/>
          </a:prstGeom>
          <a:noFill/>
          <a:ln/>
        </p:spPr>
        <p:txBody>
          <a:bodyPr wrap="square" lIns="0" tIns="0" rIns="0" bIns="0" rtlCol="0" anchor="t"/>
          <a:lstStyle/>
          <a:p>
            <a:pPr indent="0" marL="0">
              <a:lnSpc>
                <a:spcPct val="110000"/>
              </a:lnSpc>
              <a:buNone/>
            </a:pPr>
            <a:r>
              <a:rPr lang="en-US" sz="1600" dirty="0">
                <a:solidFill>
                  <a:srgbClr val="F4F6FB"/>
                </a:solidFill>
                <a:latin typeface="Arial" pitchFamily="34" charset="0"/>
                <a:ea typeface="Arial" pitchFamily="34" charset="-122"/>
                <a:cs typeface="Arial" pitchFamily="34" charset="-120"/>
              </a:rPr>
              <a:t>de estrada no Rio de Janeiro, com o selo de pioneiro em DTF no Brasil.</a:t>
            </a:r>
            <a:endParaRPr lang="en-US" sz="1600" dirty="0"/>
          </a:p>
        </p:txBody>
      </p:sp>
      <p:sp>
        <p:nvSpPr>
          <p:cNvPr id="13" name="Text 9"/>
          <p:cNvSpPr/>
          <p:nvPr/>
        </p:nvSpPr>
        <p:spPr>
          <a:xfrm>
            <a:off x="896112" y="5486400"/>
            <a:ext cx="2044370" cy="274320"/>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planetatransfer.com.br</a:t>
            </a:r>
            <a:endParaRPr lang="en-US" sz="1200" dirty="0"/>
          </a:p>
        </p:txBody>
      </p:sp>
      <p:sp>
        <p:nvSpPr>
          <p:cNvPr id="14" name="Shape 10"/>
          <p:cNvSpPr/>
          <p:nvPr/>
        </p:nvSpPr>
        <p:spPr>
          <a:xfrm>
            <a:off x="3425114" y="3302508"/>
            <a:ext cx="2556434" cy="2686812"/>
          </a:xfrm>
          <a:prstGeom prst="roundRect">
            <a:avLst>
              <a:gd name="adj" fmla="val 2861"/>
            </a:avLst>
          </a:prstGeom>
          <a:solidFill>
            <a:srgbClr val="0E1A36"/>
          </a:solidFill>
          <a:ln w="9525">
            <a:solidFill>
              <a:srgbClr val="22325A"/>
            </a:solidFill>
            <a:prstDash val="solid"/>
          </a:ln>
        </p:spPr>
      </p:sp>
      <p:sp>
        <p:nvSpPr>
          <p:cNvPr id="15" name="Text 11"/>
          <p:cNvSpPr/>
          <p:nvPr/>
        </p:nvSpPr>
        <p:spPr>
          <a:xfrm>
            <a:off x="3681146" y="3558540"/>
            <a:ext cx="2044370" cy="509016"/>
          </a:xfrm>
          <a:prstGeom prst="rect">
            <a:avLst/>
          </a:prstGeom>
          <a:noFill/>
          <a:ln/>
        </p:spPr>
        <p:txBody>
          <a:bodyPr wrap="square" lIns="0" tIns="0" rIns="0" bIns="0" rtlCol="0" anchor="t"/>
          <a:lstStyle/>
          <a:p>
            <a:pPr indent="0" marL="0">
              <a:lnSpc>
                <a:spcPct val="95000"/>
              </a:lnSpc>
              <a:buNone/>
            </a:pPr>
            <a:r>
              <a:rPr lang="en-US" sz="3200" b="1" dirty="0">
                <a:solidFill>
                  <a:srgbClr val="F7E219"/>
                </a:solidFill>
                <a:latin typeface="Arial" pitchFamily="34" charset="0"/>
                <a:ea typeface="Arial" pitchFamily="34" charset="-122"/>
                <a:cs typeface="Arial" pitchFamily="34" charset="-120"/>
              </a:rPr>
              <a:t>24 h úteis</a:t>
            </a:r>
            <a:endParaRPr lang="en-US" sz="3200" dirty="0"/>
          </a:p>
        </p:txBody>
      </p:sp>
      <p:sp>
        <p:nvSpPr>
          <p:cNvPr id="16" name="Text 12"/>
          <p:cNvSpPr/>
          <p:nvPr/>
        </p:nvSpPr>
        <p:spPr>
          <a:xfrm>
            <a:off x="3681146" y="4296156"/>
            <a:ext cx="2044370" cy="1098804"/>
          </a:xfrm>
          <a:prstGeom prst="rect">
            <a:avLst/>
          </a:prstGeom>
          <a:noFill/>
          <a:ln/>
        </p:spPr>
        <p:txBody>
          <a:bodyPr wrap="square" lIns="0" tIns="0" rIns="0" bIns="0" rtlCol="0" anchor="t"/>
          <a:lstStyle/>
          <a:p>
            <a:pPr indent="0" marL="0">
              <a:lnSpc>
                <a:spcPct val="110000"/>
              </a:lnSpc>
              <a:buNone/>
            </a:pPr>
            <a:r>
              <a:rPr lang="en-US" sz="1700" dirty="0">
                <a:solidFill>
                  <a:srgbClr val="F4F6FB"/>
                </a:solidFill>
                <a:latin typeface="Arial" pitchFamily="34" charset="0"/>
                <a:ea typeface="Arial" pitchFamily="34" charset="-122"/>
                <a:cs typeface="Arial" pitchFamily="34" charset="-120"/>
              </a:rPr>
              <a:t>para entregar o DTF por metro, com produção própria.</a:t>
            </a:r>
            <a:endParaRPr lang="en-US" sz="1700" dirty="0"/>
          </a:p>
        </p:txBody>
      </p:sp>
      <p:sp>
        <p:nvSpPr>
          <p:cNvPr id="17" name="Text 13"/>
          <p:cNvSpPr/>
          <p:nvPr/>
        </p:nvSpPr>
        <p:spPr>
          <a:xfrm>
            <a:off x="3681146" y="5486400"/>
            <a:ext cx="2044370" cy="274320"/>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planetatransfer.com.br</a:t>
            </a:r>
            <a:endParaRPr lang="en-US" sz="1200" dirty="0"/>
          </a:p>
        </p:txBody>
      </p:sp>
      <p:sp>
        <p:nvSpPr>
          <p:cNvPr id="18" name="Shape 14"/>
          <p:cNvSpPr/>
          <p:nvPr/>
        </p:nvSpPr>
        <p:spPr>
          <a:xfrm>
            <a:off x="6210148" y="3302508"/>
            <a:ext cx="2556434" cy="2686812"/>
          </a:xfrm>
          <a:prstGeom prst="roundRect">
            <a:avLst>
              <a:gd name="adj" fmla="val 2861"/>
            </a:avLst>
          </a:prstGeom>
          <a:solidFill>
            <a:srgbClr val="0E1A36"/>
          </a:solidFill>
          <a:ln w="9525">
            <a:solidFill>
              <a:srgbClr val="22325A"/>
            </a:solidFill>
            <a:prstDash val="solid"/>
          </a:ln>
        </p:spPr>
      </p:sp>
      <p:sp>
        <p:nvSpPr>
          <p:cNvPr id="19" name="Text 15"/>
          <p:cNvSpPr/>
          <p:nvPr/>
        </p:nvSpPr>
        <p:spPr>
          <a:xfrm>
            <a:off x="6466180" y="3558540"/>
            <a:ext cx="2044370" cy="509016"/>
          </a:xfrm>
          <a:prstGeom prst="rect">
            <a:avLst/>
          </a:prstGeom>
          <a:noFill/>
          <a:ln/>
        </p:spPr>
        <p:txBody>
          <a:bodyPr wrap="square" lIns="0" tIns="0" rIns="0" bIns="0" rtlCol="0" anchor="t"/>
          <a:lstStyle/>
          <a:p>
            <a:pPr indent="0" marL="0">
              <a:lnSpc>
                <a:spcPct val="95000"/>
              </a:lnSpc>
              <a:buNone/>
            </a:pPr>
            <a:r>
              <a:rPr lang="en-US" sz="3200" b="1" dirty="0">
                <a:solidFill>
                  <a:srgbClr val="F7E219"/>
                </a:solidFill>
                <a:latin typeface="Arial" pitchFamily="34" charset="0"/>
                <a:ea typeface="Arial" pitchFamily="34" charset="-122"/>
                <a:cs typeface="Arial" pitchFamily="34" charset="-120"/>
              </a:rPr>
              <a:t>Q‑Zero</a:t>
            </a:r>
            <a:endParaRPr lang="en-US" sz="3200" dirty="0"/>
          </a:p>
        </p:txBody>
      </p:sp>
      <p:sp>
        <p:nvSpPr>
          <p:cNvPr id="20" name="Text 16"/>
          <p:cNvSpPr/>
          <p:nvPr/>
        </p:nvSpPr>
        <p:spPr>
          <a:xfrm>
            <a:off x="6466180" y="4296156"/>
            <a:ext cx="2044370" cy="1098804"/>
          </a:xfrm>
          <a:prstGeom prst="rect">
            <a:avLst/>
          </a:prstGeom>
          <a:noFill/>
          <a:ln/>
        </p:spPr>
        <p:txBody>
          <a:bodyPr wrap="square" lIns="0" tIns="0" rIns="0" bIns="0" rtlCol="0" anchor="t"/>
          <a:lstStyle/>
          <a:p>
            <a:pPr indent="0" marL="0">
              <a:lnSpc>
                <a:spcPct val="110000"/>
              </a:lnSpc>
              <a:buNone/>
            </a:pPr>
            <a:r>
              <a:rPr lang="en-US" sz="1600" dirty="0">
                <a:solidFill>
                  <a:srgbClr val="F4F6FB"/>
                </a:solidFill>
                <a:latin typeface="Arial" pitchFamily="34" charset="0"/>
                <a:ea typeface="Arial" pitchFamily="34" charset="-122"/>
                <a:cs typeface="Arial" pitchFamily="34" charset="-120"/>
              </a:rPr>
              <a:t>película sublimável do Planeta Transfer, para tecido claro ou escuro.</a:t>
            </a:r>
            <a:endParaRPr lang="en-US" sz="1600" dirty="0"/>
          </a:p>
        </p:txBody>
      </p:sp>
      <p:sp>
        <p:nvSpPr>
          <p:cNvPr id="21" name="Text 17"/>
          <p:cNvSpPr/>
          <p:nvPr/>
        </p:nvSpPr>
        <p:spPr>
          <a:xfrm>
            <a:off x="6466180" y="5486400"/>
            <a:ext cx="2044370" cy="274320"/>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planetatransfer.com.br</a:t>
            </a:r>
            <a:endParaRPr lang="en-US" sz="1200" dirty="0"/>
          </a:p>
        </p:txBody>
      </p:sp>
      <p:sp>
        <p:nvSpPr>
          <p:cNvPr id="22" name="Shape 18"/>
          <p:cNvSpPr/>
          <p:nvPr/>
        </p:nvSpPr>
        <p:spPr>
          <a:xfrm>
            <a:off x="8995181" y="3302508"/>
            <a:ext cx="2556434" cy="2686812"/>
          </a:xfrm>
          <a:prstGeom prst="roundRect">
            <a:avLst>
              <a:gd name="adj" fmla="val 2861"/>
            </a:avLst>
          </a:prstGeom>
          <a:solidFill>
            <a:srgbClr val="0E1A36"/>
          </a:solidFill>
          <a:ln w="9525">
            <a:solidFill>
              <a:srgbClr val="22325A"/>
            </a:solidFill>
            <a:prstDash val="solid"/>
          </a:ln>
        </p:spPr>
      </p:sp>
      <p:sp>
        <p:nvSpPr>
          <p:cNvPr id="23" name="Text 19"/>
          <p:cNvSpPr/>
          <p:nvPr/>
        </p:nvSpPr>
        <p:spPr>
          <a:xfrm>
            <a:off x="9251213" y="3558540"/>
            <a:ext cx="2044370" cy="509016"/>
          </a:xfrm>
          <a:prstGeom prst="rect">
            <a:avLst/>
          </a:prstGeom>
          <a:noFill/>
          <a:ln/>
        </p:spPr>
        <p:txBody>
          <a:bodyPr wrap="square" lIns="0" tIns="0" rIns="0" bIns="0" rtlCol="0" anchor="t"/>
          <a:lstStyle/>
          <a:p>
            <a:pPr indent="0" marL="0">
              <a:lnSpc>
                <a:spcPct val="95000"/>
              </a:lnSpc>
              <a:buNone/>
            </a:pPr>
            <a:r>
              <a:rPr lang="en-US" sz="3200" b="1" dirty="0">
                <a:solidFill>
                  <a:srgbClr val="F7E219"/>
                </a:solidFill>
                <a:latin typeface="Arial" pitchFamily="34" charset="0"/>
                <a:ea typeface="Arial" pitchFamily="34" charset="-122"/>
                <a:cs typeface="Arial" pitchFamily="34" charset="-120"/>
              </a:rPr>
              <a:t>15,6 mil</a:t>
            </a:r>
            <a:endParaRPr lang="en-US" sz="3200" dirty="0"/>
          </a:p>
        </p:txBody>
      </p:sp>
      <p:sp>
        <p:nvSpPr>
          <p:cNvPr id="24" name="Text 20"/>
          <p:cNvSpPr/>
          <p:nvPr/>
        </p:nvSpPr>
        <p:spPr>
          <a:xfrm>
            <a:off x="9251213" y="4296156"/>
            <a:ext cx="2044370" cy="1098804"/>
          </a:xfrm>
          <a:prstGeom prst="rect">
            <a:avLst/>
          </a:prstGeom>
          <a:noFill/>
          <a:ln/>
        </p:spPr>
        <p:txBody>
          <a:bodyPr wrap="square" lIns="0" tIns="0" rIns="0" bIns="0" rtlCol="0" anchor="t"/>
          <a:lstStyle/>
          <a:p>
            <a:pPr indent="0" marL="0">
              <a:lnSpc>
                <a:spcPct val="110000"/>
              </a:lnSpc>
              <a:buNone/>
            </a:pPr>
            <a:r>
              <a:rPr lang="en-US" sz="1600" dirty="0">
                <a:solidFill>
                  <a:srgbClr val="F4F6FB"/>
                </a:solidFill>
                <a:latin typeface="Arial" pitchFamily="34" charset="0"/>
                <a:ea typeface="Arial" pitchFamily="34" charset="-122"/>
                <a:cs typeface="Arial" pitchFamily="34" charset="-120"/>
              </a:rPr>
              <a:t>seguidores no Instagram, onde as dúvidas chegam todo dia.</a:t>
            </a:r>
            <a:endParaRPr lang="en-US" sz="1600" dirty="0"/>
          </a:p>
        </p:txBody>
      </p:sp>
      <p:sp>
        <p:nvSpPr>
          <p:cNvPr id="25" name="Text 21"/>
          <p:cNvSpPr/>
          <p:nvPr/>
        </p:nvSpPr>
        <p:spPr>
          <a:xfrm>
            <a:off x="9251213" y="5486400"/>
            <a:ext cx="2044370" cy="274320"/>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@planetatransfer</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04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04 · QUEM COMPRA</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Quem compra, recomenda.</a:t>
            </a:r>
            <a:endParaRPr lang="en-US" sz="3400" dirty="0"/>
          </a:p>
        </p:txBody>
      </p:sp>
      <p:sp>
        <p:nvSpPr>
          <p:cNvPr id="9" name="Shape 5"/>
          <p:cNvSpPr/>
          <p:nvPr/>
        </p:nvSpPr>
        <p:spPr>
          <a:xfrm>
            <a:off x="640080" y="2522220"/>
            <a:ext cx="3246120" cy="3467100"/>
          </a:xfrm>
          <a:prstGeom prst="roundRect">
            <a:avLst>
              <a:gd name="adj" fmla="val 2254"/>
            </a:avLst>
          </a:prstGeom>
          <a:solidFill>
            <a:srgbClr val="013187"/>
          </a:solidFill>
          <a:ln w="19050">
            <a:solidFill>
              <a:srgbClr val="F7E219"/>
            </a:solidFill>
            <a:prstDash val="solid"/>
          </a:ln>
        </p:spPr>
      </p:sp>
      <p:sp>
        <p:nvSpPr>
          <p:cNvPr id="10" name="Text 6"/>
          <p:cNvSpPr/>
          <p:nvPr/>
        </p:nvSpPr>
        <p:spPr>
          <a:xfrm>
            <a:off x="914400" y="2842260"/>
            <a:ext cx="2697480" cy="457200"/>
          </a:xfrm>
          <a:prstGeom prst="rect">
            <a:avLst/>
          </a:prstGeom>
          <a:noFill/>
          <a:ln/>
        </p:spPr>
        <p:txBody>
          <a:bodyPr wrap="square" lIns="0" tIns="0" rIns="0" bIns="0" rtlCol="0" anchor="ctr"/>
          <a:lstStyle/>
          <a:p>
            <a:pPr indent="0" marL="0">
              <a:buNone/>
            </a:pPr>
            <a:r>
              <a:rPr lang="en-US" sz="2600" dirty="0">
                <a:solidFill>
                  <a:srgbClr val="F7E219"/>
                </a:solidFill>
                <a:latin typeface="Arial" pitchFamily="34" charset="0"/>
                <a:ea typeface="Arial" pitchFamily="34" charset="-122"/>
                <a:cs typeface="Arial" pitchFamily="34" charset="-120"/>
              </a:rPr>
              <a:t>★★★★★</a:t>
            </a:r>
            <a:endParaRPr lang="en-US" sz="2600" dirty="0"/>
          </a:p>
        </p:txBody>
      </p:sp>
      <p:sp>
        <p:nvSpPr>
          <p:cNvPr id="11" name="Text 7"/>
          <p:cNvSpPr/>
          <p:nvPr/>
        </p:nvSpPr>
        <p:spPr>
          <a:xfrm>
            <a:off x="914400" y="3390900"/>
            <a:ext cx="2697480" cy="1005840"/>
          </a:xfrm>
          <a:prstGeom prst="rect">
            <a:avLst/>
          </a:prstGeom>
          <a:noFill/>
          <a:ln/>
        </p:spPr>
        <p:txBody>
          <a:bodyPr wrap="square" lIns="0" tIns="0" rIns="0" bIns="0" rtlCol="0" anchor="ctr"/>
          <a:lstStyle/>
          <a:p>
            <a:pPr indent="0" marL="0">
              <a:buNone/>
            </a:pPr>
            <a:r>
              <a:rPr lang="en-US" sz="7200" b="1" dirty="0">
                <a:solidFill>
                  <a:srgbClr val="F4F6FB"/>
                </a:solidFill>
                <a:latin typeface="Arial" pitchFamily="34" charset="0"/>
                <a:ea typeface="Arial" pitchFamily="34" charset="-122"/>
                <a:cs typeface="Arial" pitchFamily="34" charset="-120"/>
              </a:rPr>
              <a:t>5,0</a:t>
            </a:r>
            <a:endParaRPr lang="en-US" sz="7200" dirty="0"/>
          </a:p>
        </p:txBody>
      </p:sp>
      <p:sp>
        <p:nvSpPr>
          <p:cNvPr id="12" name="Text 8"/>
          <p:cNvSpPr/>
          <p:nvPr/>
        </p:nvSpPr>
        <p:spPr>
          <a:xfrm>
            <a:off x="914400" y="4396740"/>
            <a:ext cx="2697480" cy="365760"/>
          </a:xfrm>
          <a:prstGeom prst="rect">
            <a:avLst/>
          </a:prstGeom>
          <a:noFill/>
          <a:ln/>
        </p:spPr>
        <p:txBody>
          <a:bodyPr wrap="square" lIns="0" tIns="0" rIns="0" bIns="0" rtlCol="0" anchor="ctr"/>
          <a:lstStyle/>
          <a:p>
            <a:pPr indent="0" marL="0">
              <a:buNone/>
            </a:pPr>
            <a:r>
              <a:rPr lang="en-US" sz="1800" dirty="0">
                <a:solidFill>
                  <a:srgbClr val="F4F6FB"/>
                </a:solidFill>
                <a:latin typeface="Arial" pitchFamily="34" charset="0"/>
                <a:ea typeface="Arial" pitchFamily="34" charset="-122"/>
                <a:cs typeface="Arial" pitchFamily="34" charset="-120"/>
              </a:rPr>
              <a:t>no Google</a:t>
            </a:r>
            <a:endParaRPr lang="en-US" sz="1800" dirty="0"/>
          </a:p>
        </p:txBody>
      </p:sp>
      <p:sp>
        <p:nvSpPr>
          <p:cNvPr id="13" name="Text 9"/>
          <p:cNvSpPr/>
          <p:nvPr/>
        </p:nvSpPr>
        <p:spPr>
          <a:xfrm>
            <a:off x="914400" y="4899660"/>
            <a:ext cx="2697480" cy="731520"/>
          </a:xfrm>
          <a:prstGeom prst="rect">
            <a:avLst/>
          </a:prstGeom>
          <a:noFill/>
          <a:ln/>
        </p:spPr>
        <p:txBody>
          <a:bodyPr wrap="square" lIns="0" tIns="0" rIns="0" bIns="0" rtlCol="0" anchor="t"/>
          <a:lstStyle/>
          <a:p>
            <a:pPr indent="0" marL="0">
              <a:buNone/>
            </a:pPr>
            <a:r>
              <a:rPr lang="en-US" sz="1600" dirty="0">
                <a:solidFill>
                  <a:srgbClr val="C9D4F0"/>
                </a:solidFill>
                <a:latin typeface="Arial" pitchFamily="34" charset="0"/>
                <a:ea typeface="Arial" pitchFamily="34" charset="-122"/>
                <a:cs typeface="Arial" pitchFamily="34" charset="-120"/>
              </a:rPr>
              <a:t>212 de 217 avaliações no site com cinco estrelas</a:t>
            </a:r>
            <a:endParaRPr lang="en-US" sz="1600" dirty="0"/>
          </a:p>
        </p:txBody>
      </p:sp>
      <p:sp>
        <p:nvSpPr>
          <p:cNvPr id="14" name="Shape 10"/>
          <p:cNvSpPr/>
          <p:nvPr/>
        </p:nvSpPr>
        <p:spPr>
          <a:xfrm>
            <a:off x="4160520" y="2522220"/>
            <a:ext cx="7391095" cy="1064260"/>
          </a:xfrm>
          <a:prstGeom prst="roundRect">
            <a:avLst>
              <a:gd name="adj" fmla="val 6874"/>
            </a:avLst>
          </a:prstGeom>
          <a:solidFill>
            <a:srgbClr val="0E1A36"/>
          </a:solidFill>
          <a:ln w="9525">
            <a:solidFill>
              <a:srgbClr val="22325A"/>
            </a:solidFill>
            <a:prstDash val="solid"/>
          </a:ln>
        </p:spPr>
      </p:sp>
      <p:sp>
        <p:nvSpPr>
          <p:cNvPr id="15" name="Text 11"/>
          <p:cNvSpPr/>
          <p:nvPr/>
        </p:nvSpPr>
        <p:spPr>
          <a:xfrm>
            <a:off x="4434840" y="2659380"/>
            <a:ext cx="6842455" cy="789940"/>
          </a:xfrm>
          <a:prstGeom prst="rect">
            <a:avLst/>
          </a:prstGeom>
          <a:noFill/>
          <a:ln/>
        </p:spPr>
        <p:txBody>
          <a:bodyPr wrap="square" lIns="0" tIns="0" rIns="0" bIns="0" rtlCol="0" anchor="ctr"/>
          <a:lstStyle/>
          <a:p>
            <a:pPr indent="0" marL="0">
              <a:lnSpc>
                <a:spcPct val="108000"/>
              </a:lnSpc>
              <a:buNone/>
            </a:pPr>
            <a:r>
              <a:rPr lang="en-US" sz="1700" i="1" dirty="0">
                <a:solidFill>
                  <a:srgbClr val="F4F6FB"/>
                </a:solidFill>
                <a:latin typeface="Arial" pitchFamily="34" charset="0"/>
                <a:ea typeface="Arial" pitchFamily="34" charset="-122"/>
                <a:cs typeface="Arial" pitchFamily="34" charset="-120"/>
              </a:rPr>
              <a:t>“Tinta de qualidade e toda a atenção do professor Marcelo fazem a diferença na hora de ajustar as configurações da maneira correta.”</a:t>
            </a:r>
            <a:endParaRPr lang="en-US" sz="1700" dirty="0"/>
          </a:p>
        </p:txBody>
      </p:sp>
      <p:sp>
        <p:nvSpPr>
          <p:cNvPr id="16" name="Shape 12"/>
          <p:cNvSpPr/>
          <p:nvPr/>
        </p:nvSpPr>
        <p:spPr>
          <a:xfrm>
            <a:off x="4160520" y="3723640"/>
            <a:ext cx="7391095" cy="1064260"/>
          </a:xfrm>
          <a:prstGeom prst="roundRect">
            <a:avLst>
              <a:gd name="adj" fmla="val 6874"/>
            </a:avLst>
          </a:prstGeom>
          <a:solidFill>
            <a:srgbClr val="0E1A36"/>
          </a:solidFill>
          <a:ln w="9525">
            <a:solidFill>
              <a:srgbClr val="22325A"/>
            </a:solidFill>
            <a:prstDash val="solid"/>
          </a:ln>
        </p:spPr>
      </p:sp>
      <p:sp>
        <p:nvSpPr>
          <p:cNvPr id="17" name="Text 13"/>
          <p:cNvSpPr/>
          <p:nvPr/>
        </p:nvSpPr>
        <p:spPr>
          <a:xfrm>
            <a:off x="4434840" y="3860800"/>
            <a:ext cx="6842455" cy="789940"/>
          </a:xfrm>
          <a:prstGeom prst="rect">
            <a:avLst/>
          </a:prstGeom>
          <a:noFill/>
          <a:ln/>
        </p:spPr>
        <p:txBody>
          <a:bodyPr wrap="square" lIns="0" tIns="0" rIns="0" bIns="0" rtlCol="0" anchor="ctr"/>
          <a:lstStyle/>
          <a:p>
            <a:pPr indent="0" marL="0">
              <a:lnSpc>
                <a:spcPct val="108000"/>
              </a:lnSpc>
              <a:buNone/>
            </a:pPr>
            <a:r>
              <a:rPr lang="en-US" sz="1700" i="1" dirty="0">
                <a:solidFill>
                  <a:srgbClr val="F4F6FB"/>
                </a:solidFill>
                <a:latin typeface="Arial" pitchFamily="34" charset="0"/>
                <a:ea typeface="Arial" pitchFamily="34" charset="-122"/>
                <a:cs typeface="Arial" pitchFamily="34" charset="-120"/>
              </a:rPr>
              <a:t>“Sou cliente desde 2022 e, sem dúvida, é a melhor tinta do mercado. A impressora não entope e as cores ficam ótimas.”</a:t>
            </a:r>
            <a:endParaRPr lang="en-US" sz="1700" dirty="0"/>
          </a:p>
        </p:txBody>
      </p:sp>
      <p:sp>
        <p:nvSpPr>
          <p:cNvPr id="18" name="Shape 14"/>
          <p:cNvSpPr/>
          <p:nvPr/>
        </p:nvSpPr>
        <p:spPr>
          <a:xfrm>
            <a:off x="4160520" y="4925060"/>
            <a:ext cx="7391095" cy="1064260"/>
          </a:xfrm>
          <a:prstGeom prst="roundRect">
            <a:avLst>
              <a:gd name="adj" fmla="val 6874"/>
            </a:avLst>
          </a:prstGeom>
          <a:solidFill>
            <a:srgbClr val="0E1A36"/>
          </a:solidFill>
          <a:ln w="9525">
            <a:solidFill>
              <a:srgbClr val="22325A"/>
            </a:solidFill>
            <a:prstDash val="solid"/>
          </a:ln>
        </p:spPr>
      </p:sp>
      <p:sp>
        <p:nvSpPr>
          <p:cNvPr id="19" name="Text 15"/>
          <p:cNvSpPr/>
          <p:nvPr/>
        </p:nvSpPr>
        <p:spPr>
          <a:xfrm>
            <a:off x="4434840" y="5062220"/>
            <a:ext cx="6842455" cy="789940"/>
          </a:xfrm>
          <a:prstGeom prst="rect">
            <a:avLst/>
          </a:prstGeom>
          <a:noFill/>
          <a:ln/>
        </p:spPr>
        <p:txBody>
          <a:bodyPr wrap="square" lIns="0" tIns="0" rIns="0" bIns="0" rtlCol="0" anchor="ctr"/>
          <a:lstStyle/>
          <a:p>
            <a:pPr indent="0" marL="0">
              <a:lnSpc>
                <a:spcPct val="108000"/>
              </a:lnSpc>
              <a:buNone/>
            </a:pPr>
            <a:r>
              <a:rPr lang="en-US" sz="1700" i="1" dirty="0">
                <a:solidFill>
                  <a:srgbClr val="F4F6FB"/>
                </a:solidFill>
                <a:latin typeface="Arial" pitchFamily="34" charset="0"/>
                <a:ea typeface="Arial" pitchFamily="34" charset="-122"/>
                <a:cs typeface="Arial" pitchFamily="34" charset="-120"/>
              </a:rPr>
              <a:t>“A melhor tinta que já usei durante esses 6 anos na sublimação. Cor fiel ao que aparece na tela.”</a:t>
            </a:r>
            <a:endParaRPr lang="en-US" sz="1700" dirty="0"/>
          </a:p>
        </p:txBody>
      </p:sp>
      <p:sp>
        <p:nvSpPr>
          <p:cNvPr id="20" name="Text 16"/>
          <p:cNvSpPr/>
          <p:nvPr/>
        </p:nvSpPr>
        <p:spPr>
          <a:xfrm>
            <a:off x="640080" y="6355080"/>
            <a:ext cx="10911535" cy="274320"/>
          </a:xfrm>
          <a:prstGeom prst="rect">
            <a:avLst/>
          </a:prstGeom>
          <a:noFill/>
          <a:ln/>
        </p:spPr>
        <p:txBody>
          <a:bodyPr wrap="square" lIns="0" tIns="0" rIns="0" bIns="0" rtlCol="0" anchor="ctr"/>
          <a:lstStyle/>
          <a:p>
            <a:pPr indent="0" marL="0">
              <a:buNone/>
            </a:pPr>
            <a:r>
              <a:rPr lang="en-US" sz="1050" dirty="0">
                <a:solidFill>
                  <a:srgbClr val="93A1C0"/>
                </a:solidFill>
                <a:latin typeface="Arial" pitchFamily="34" charset="0"/>
                <a:ea typeface="Arial" pitchFamily="34" charset="-122"/>
                <a:cs typeface="Arial" pitchFamily="34" charset="-120"/>
              </a:rPr>
              <a:t>Avaliações publicadas em planetatransfer.com.br e no perfil do Google, consultadas em 17/09/2026.</a:t>
            </a:r>
            <a:endParaRPr lang="en-U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05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05 · UMA PERGUNTA PARA A PLATEIA</a:t>
            </a:r>
            <a:endParaRPr lang="en-US" sz="1200" dirty="0"/>
          </a:p>
        </p:txBody>
      </p:sp>
      <p:sp>
        <p:nvSpPr>
          <p:cNvPr id="8" name="Text 4"/>
          <p:cNvSpPr/>
          <p:nvPr/>
        </p:nvSpPr>
        <p:spPr>
          <a:xfrm>
            <a:off x="640080" y="1572768"/>
            <a:ext cx="7523450" cy="1030224"/>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Quem aqui já perguntou para uma delas como resolver a impressão?</a:t>
            </a:r>
            <a:endParaRPr lang="en-US" sz="3400" dirty="0"/>
          </a:p>
        </p:txBody>
      </p:sp>
      <p:sp>
        <p:nvSpPr>
          <p:cNvPr id="9" name="Shape 5"/>
          <p:cNvSpPr/>
          <p:nvPr/>
        </p:nvSpPr>
        <p:spPr>
          <a:xfrm>
            <a:off x="1308964" y="3246120"/>
            <a:ext cx="960120" cy="960120"/>
          </a:xfrm>
          <a:prstGeom prst="ellipse">
            <a:avLst/>
          </a:prstGeom>
          <a:solidFill>
            <a:srgbClr val="FFFFFF"/>
          </a:solidFill>
          <a:ln w="12700">
            <a:solidFill>
              <a:srgbClr val="FFFFFF"/>
            </a:solidFill>
            <a:prstDash val="solid"/>
          </a:ln>
        </p:spPr>
      </p:sp>
      <p:pic>
        <p:nvPicPr>
          <p:cNvPr id="10" name="Image 1" descr="preencoded.png">    </p:cNvPr>
          <p:cNvPicPr>
            <a:picLocks noChangeAspect="1"/>
          </p:cNvPicPr>
          <p:nvPr/>
        </p:nvPicPr>
        <p:blipFill>
          <a:blip r:embed="rId2"/>
          <a:stretch>
            <a:fillRect/>
          </a:stretch>
        </p:blipFill>
        <p:spPr>
          <a:xfrm>
            <a:off x="1510132" y="3447288"/>
            <a:ext cx="557784" cy="557784"/>
          </a:xfrm>
          <a:prstGeom prst="rect">
            <a:avLst/>
          </a:prstGeom>
        </p:spPr>
      </p:pic>
      <p:sp>
        <p:nvSpPr>
          <p:cNvPr id="11" name="Text 6"/>
          <p:cNvSpPr/>
          <p:nvPr/>
        </p:nvSpPr>
        <p:spPr>
          <a:xfrm>
            <a:off x="1034644" y="4315968"/>
            <a:ext cx="1508760" cy="274320"/>
          </a:xfrm>
          <a:prstGeom prst="rect">
            <a:avLst/>
          </a:prstGeom>
          <a:noFill/>
          <a:ln/>
        </p:spPr>
        <p:txBody>
          <a:bodyPr wrap="square" lIns="0" tIns="0" rIns="0" bIns="0" rtlCol="0" anchor="ctr"/>
          <a:lstStyle/>
          <a:p>
            <a:pPr algn="ctr" indent="0" marL="0">
              <a:buNone/>
            </a:pPr>
            <a:r>
              <a:rPr lang="en-US" sz="1200" dirty="0">
                <a:solidFill>
                  <a:srgbClr val="93A1C0"/>
                </a:solidFill>
                <a:latin typeface="Arial" pitchFamily="34" charset="0"/>
                <a:ea typeface="Arial" pitchFamily="34" charset="-122"/>
                <a:cs typeface="Arial" pitchFamily="34" charset="-120"/>
              </a:rPr>
              <a:t>ChatGPT</a:t>
            </a:r>
            <a:endParaRPr lang="en-US" sz="1200" dirty="0"/>
          </a:p>
        </p:txBody>
      </p:sp>
      <p:sp>
        <p:nvSpPr>
          <p:cNvPr id="12" name="Shape 7"/>
          <p:cNvSpPr/>
          <p:nvPr/>
        </p:nvSpPr>
        <p:spPr>
          <a:xfrm>
            <a:off x="2744572" y="3246120"/>
            <a:ext cx="960120" cy="960120"/>
          </a:xfrm>
          <a:prstGeom prst="ellipse">
            <a:avLst/>
          </a:prstGeom>
          <a:solidFill>
            <a:srgbClr val="FFFFFF"/>
          </a:solidFill>
          <a:ln w="12700">
            <a:solidFill>
              <a:srgbClr val="FFFFFF"/>
            </a:solidFill>
            <a:prstDash val="solid"/>
          </a:ln>
        </p:spPr>
      </p:sp>
      <p:pic>
        <p:nvPicPr>
          <p:cNvPr id="13" name="Image 2" descr="preencoded.png">    </p:cNvPr>
          <p:cNvPicPr>
            <a:picLocks noChangeAspect="1"/>
          </p:cNvPicPr>
          <p:nvPr/>
        </p:nvPicPr>
        <p:blipFill>
          <a:blip r:embed="rId3"/>
          <a:stretch>
            <a:fillRect/>
          </a:stretch>
        </p:blipFill>
        <p:spPr>
          <a:xfrm>
            <a:off x="2945740" y="3447288"/>
            <a:ext cx="557784" cy="557784"/>
          </a:xfrm>
          <a:prstGeom prst="rect">
            <a:avLst/>
          </a:prstGeom>
        </p:spPr>
      </p:pic>
      <p:sp>
        <p:nvSpPr>
          <p:cNvPr id="14" name="Text 8"/>
          <p:cNvSpPr/>
          <p:nvPr/>
        </p:nvSpPr>
        <p:spPr>
          <a:xfrm>
            <a:off x="2470252" y="4315968"/>
            <a:ext cx="1508760" cy="274320"/>
          </a:xfrm>
          <a:prstGeom prst="rect">
            <a:avLst/>
          </a:prstGeom>
          <a:noFill/>
          <a:ln/>
        </p:spPr>
        <p:txBody>
          <a:bodyPr wrap="square" lIns="0" tIns="0" rIns="0" bIns="0" rtlCol="0" anchor="ctr"/>
          <a:lstStyle/>
          <a:p>
            <a:pPr algn="ctr" indent="0" marL="0">
              <a:buNone/>
            </a:pPr>
            <a:r>
              <a:rPr lang="en-US" sz="1200" dirty="0">
                <a:solidFill>
                  <a:srgbClr val="93A1C0"/>
                </a:solidFill>
                <a:latin typeface="Arial" pitchFamily="34" charset="0"/>
                <a:ea typeface="Arial" pitchFamily="34" charset="-122"/>
                <a:cs typeface="Arial" pitchFamily="34" charset="-120"/>
              </a:rPr>
              <a:t>Gemini</a:t>
            </a:r>
            <a:endParaRPr lang="en-US" sz="1200" dirty="0"/>
          </a:p>
        </p:txBody>
      </p:sp>
      <p:sp>
        <p:nvSpPr>
          <p:cNvPr id="15" name="Shape 9"/>
          <p:cNvSpPr/>
          <p:nvPr/>
        </p:nvSpPr>
        <p:spPr>
          <a:xfrm>
            <a:off x="4180180" y="3246120"/>
            <a:ext cx="960120" cy="960120"/>
          </a:xfrm>
          <a:prstGeom prst="ellipse">
            <a:avLst/>
          </a:prstGeom>
          <a:solidFill>
            <a:srgbClr val="FFFFFF"/>
          </a:solidFill>
          <a:ln w="12700">
            <a:solidFill>
              <a:srgbClr val="FFFFFF"/>
            </a:solidFill>
            <a:prstDash val="solid"/>
          </a:ln>
        </p:spPr>
      </p:sp>
      <p:pic>
        <p:nvPicPr>
          <p:cNvPr id="16" name="Image 3" descr="preencoded.png">    </p:cNvPr>
          <p:cNvPicPr>
            <a:picLocks noChangeAspect="1"/>
          </p:cNvPicPr>
          <p:nvPr/>
        </p:nvPicPr>
        <p:blipFill>
          <a:blip r:embed="rId4"/>
          <a:stretch>
            <a:fillRect/>
          </a:stretch>
        </p:blipFill>
        <p:spPr>
          <a:xfrm>
            <a:off x="4381348" y="3447288"/>
            <a:ext cx="557784" cy="557784"/>
          </a:xfrm>
          <a:prstGeom prst="rect">
            <a:avLst/>
          </a:prstGeom>
        </p:spPr>
      </p:pic>
      <p:sp>
        <p:nvSpPr>
          <p:cNvPr id="17" name="Text 10"/>
          <p:cNvSpPr/>
          <p:nvPr/>
        </p:nvSpPr>
        <p:spPr>
          <a:xfrm>
            <a:off x="3905860" y="4315968"/>
            <a:ext cx="1508760" cy="274320"/>
          </a:xfrm>
          <a:prstGeom prst="rect">
            <a:avLst/>
          </a:prstGeom>
          <a:noFill/>
          <a:ln/>
        </p:spPr>
        <p:txBody>
          <a:bodyPr wrap="square" lIns="0" tIns="0" rIns="0" bIns="0" rtlCol="0" anchor="ctr"/>
          <a:lstStyle/>
          <a:p>
            <a:pPr algn="ctr" indent="0" marL="0">
              <a:buNone/>
            </a:pPr>
            <a:r>
              <a:rPr lang="en-US" sz="1200" dirty="0">
                <a:solidFill>
                  <a:srgbClr val="93A1C0"/>
                </a:solidFill>
                <a:latin typeface="Arial" pitchFamily="34" charset="0"/>
                <a:ea typeface="Arial" pitchFamily="34" charset="-122"/>
                <a:cs typeface="Arial" pitchFamily="34" charset="-120"/>
              </a:rPr>
              <a:t>Claude</a:t>
            </a:r>
            <a:endParaRPr lang="en-US" sz="1200" dirty="0"/>
          </a:p>
        </p:txBody>
      </p:sp>
      <p:sp>
        <p:nvSpPr>
          <p:cNvPr id="18" name="Shape 11"/>
          <p:cNvSpPr/>
          <p:nvPr/>
        </p:nvSpPr>
        <p:spPr>
          <a:xfrm>
            <a:off x="5615788" y="3246120"/>
            <a:ext cx="960120" cy="960120"/>
          </a:xfrm>
          <a:prstGeom prst="ellipse">
            <a:avLst/>
          </a:prstGeom>
          <a:solidFill>
            <a:srgbClr val="FFFFFF"/>
          </a:solidFill>
          <a:ln w="12700">
            <a:solidFill>
              <a:srgbClr val="FFFFFF"/>
            </a:solidFill>
            <a:prstDash val="solid"/>
          </a:ln>
        </p:spPr>
      </p:sp>
      <p:pic>
        <p:nvPicPr>
          <p:cNvPr id="19" name="Image 4" descr="preencoded.png">    </p:cNvPr>
          <p:cNvPicPr>
            <a:picLocks noChangeAspect="1"/>
          </p:cNvPicPr>
          <p:nvPr/>
        </p:nvPicPr>
        <p:blipFill>
          <a:blip r:embed="rId5"/>
          <a:stretch>
            <a:fillRect/>
          </a:stretch>
        </p:blipFill>
        <p:spPr>
          <a:xfrm>
            <a:off x="5816956" y="3447288"/>
            <a:ext cx="557784" cy="557784"/>
          </a:xfrm>
          <a:prstGeom prst="rect">
            <a:avLst/>
          </a:prstGeom>
        </p:spPr>
      </p:pic>
      <p:sp>
        <p:nvSpPr>
          <p:cNvPr id="20" name="Text 12"/>
          <p:cNvSpPr/>
          <p:nvPr/>
        </p:nvSpPr>
        <p:spPr>
          <a:xfrm>
            <a:off x="5341468" y="4315968"/>
            <a:ext cx="1508760" cy="274320"/>
          </a:xfrm>
          <a:prstGeom prst="rect">
            <a:avLst/>
          </a:prstGeom>
          <a:noFill/>
          <a:ln/>
        </p:spPr>
        <p:txBody>
          <a:bodyPr wrap="square" lIns="0" tIns="0" rIns="0" bIns="0" rtlCol="0" anchor="ctr"/>
          <a:lstStyle/>
          <a:p>
            <a:pPr algn="ctr" indent="0" marL="0">
              <a:buNone/>
            </a:pPr>
            <a:r>
              <a:rPr lang="en-US" sz="1200" dirty="0">
                <a:solidFill>
                  <a:srgbClr val="93A1C0"/>
                </a:solidFill>
                <a:latin typeface="Arial" pitchFamily="34" charset="0"/>
                <a:ea typeface="Arial" pitchFamily="34" charset="-122"/>
                <a:cs typeface="Arial" pitchFamily="34" charset="-120"/>
              </a:rPr>
              <a:t>Copilot</a:t>
            </a:r>
            <a:endParaRPr lang="en-US" sz="1200" dirty="0"/>
          </a:p>
        </p:txBody>
      </p:sp>
      <p:sp>
        <p:nvSpPr>
          <p:cNvPr id="21" name="Shape 13"/>
          <p:cNvSpPr/>
          <p:nvPr/>
        </p:nvSpPr>
        <p:spPr>
          <a:xfrm>
            <a:off x="7051396" y="3246120"/>
            <a:ext cx="960120" cy="960120"/>
          </a:xfrm>
          <a:prstGeom prst="ellipse">
            <a:avLst/>
          </a:prstGeom>
          <a:solidFill>
            <a:srgbClr val="FFFFFF"/>
          </a:solidFill>
          <a:ln w="12700">
            <a:solidFill>
              <a:srgbClr val="FFFFFF"/>
            </a:solidFill>
            <a:prstDash val="solid"/>
          </a:ln>
        </p:spPr>
      </p:sp>
      <p:pic>
        <p:nvPicPr>
          <p:cNvPr id="22" name="Image 5" descr="preencoded.png">    </p:cNvPr>
          <p:cNvPicPr>
            <a:picLocks noChangeAspect="1"/>
          </p:cNvPicPr>
          <p:nvPr/>
        </p:nvPicPr>
        <p:blipFill>
          <a:blip r:embed="rId6"/>
          <a:stretch>
            <a:fillRect/>
          </a:stretch>
        </p:blipFill>
        <p:spPr>
          <a:xfrm>
            <a:off x="7252564" y="3447288"/>
            <a:ext cx="557784" cy="557784"/>
          </a:xfrm>
          <a:prstGeom prst="rect">
            <a:avLst/>
          </a:prstGeom>
        </p:spPr>
      </p:pic>
      <p:sp>
        <p:nvSpPr>
          <p:cNvPr id="23" name="Text 14"/>
          <p:cNvSpPr/>
          <p:nvPr/>
        </p:nvSpPr>
        <p:spPr>
          <a:xfrm>
            <a:off x="6777076" y="4315968"/>
            <a:ext cx="1508760" cy="274320"/>
          </a:xfrm>
          <a:prstGeom prst="rect">
            <a:avLst/>
          </a:prstGeom>
          <a:noFill/>
          <a:ln/>
        </p:spPr>
        <p:txBody>
          <a:bodyPr wrap="square" lIns="0" tIns="0" rIns="0" bIns="0" rtlCol="0" anchor="ctr"/>
          <a:lstStyle/>
          <a:p>
            <a:pPr algn="ctr" indent="0" marL="0">
              <a:buNone/>
            </a:pPr>
            <a:r>
              <a:rPr lang="en-US" sz="1200" dirty="0">
                <a:solidFill>
                  <a:srgbClr val="93A1C0"/>
                </a:solidFill>
                <a:latin typeface="Arial" pitchFamily="34" charset="0"/>
                <a:ea typeface="Arial" pitchFamily="34" charset="-122"/>
                <a:cs typeface="Arial" pitchFamily="34" charset="-120"/>
              </a:rPr>
              <a:t>Grok</a:t>
            </a:r>
            <a:endParaRPr lang="en-US" sz="1200" dirty="0"/>
          </a:p>
        </p:txBody>
      </p:sp>
      <p:sp>
        <p:nvSpPr>
          <p:cNvPr id="24" name="Shape 15"/>
          <p:cNvSpPr/>
          <p:nvPr/>
        </p:nvSpPr>
        <p:spPr>
          <a:xfrm>
            <a:off x="8487004" y="3246120"/>
            <a:ext cx="960120" cy="960120"/>
          </a:xfrm>
          <a:prstGeom prst="ellipse">
            <a:avLst/>
          </a:prstGeom>
          <a:solidFill>
            <a:srgbClr val="FFFFFF"/>
          </a:solidFill>
          <a:ln w="12700">
            <a:solidFill>
              <a:srgbClr val="FFFFFF"/>
            </a:solidFill>
            <a:prstDash val="solid"/>
          </a:ln>
        </p:spPr>
      </p:sp>
      <p:pic>
        <p:nvPicPr>
          <p:cNvPr id="25" name="Image 6" descr="preencoded.png">    </p:cNvPr>
          <p:cNvPicPr>
            <a:picLocks noChangeAspect="1"/>
          </p:cNvPicPr>
          <p:nvPr/>
        </p:nvPicPr>
        <p:blipFill>
          <a:blip r:embed="rId7"/>
          <a:stretch>
            <a:fillRect/>
          </a:stretch>
        </p:blipFill>
        <p:spPr>
          <a:xfrm>
            <a:off x="8688172" y="3447288"/>
            <a:ext cx="557784" cy="557784"/>
          </a:xfrm>
          <a:prstGeom prst="rect">
            <a:avLst/>
          </a:prstGeom>
        </p:spPr>
      </p:pic>
      <p:sp>
        <p:nvSpPr>
          <p:cNvPr id="26" name="Text 16"/>
          <p:cNvSpPr/>
          <p:nvPr/>
        </p:nvSpPr>
        <p:spPr>
          <a:xfrm>
            <a:off x="8212684" y="4315968"/>
            <a:ext cx="1508760" cy="274320"/>
          </a:xfrm>
          <a:prstGeom prst="rect">
            <a:avLst/>
          </a:prstGeom>
          <a:noFill/>
          <a:ln/>
        </p:spPr>
        <p:txBody>
          <a:bodyPr wrap="square" lIns="0" tIns="0" rIns="0" bIns="0" rtlCol="0" anchor="ctr"/>
          <a:lstStyle/>
          <a:p>
            <a:pPr algn="ctr" indent="0" marL="0">
              <a:buNone/>
            </a:pPr>
            <a:r>
              <a:rPr lang="en-US" sz="1200" dirty="0">
                <a:solidFill>
                  <a:srgbClr val="93A1C0"/>
                </a:solidFill>
                <a:latin typeface="Arial" pitchFamily="34" charset="0"/>
                <a:ea typeface="Arial" pitchFamily="34" charset="-122"/>
                <a:cs typeface="Arial" pitchFamily="34" charset="-120"/>
              </a:rPr>
              <a:t>Perplexity</a:t>
            </a:r>
            <a:endParaRPr lang="en-US" sz="1200" dirty="0"/>
          </a:p>
        </p:txBody>
      </p:sp>
      <p:sp>
        <p:nvSpPr>
          <p:cNvPr id="27" name="Shape 17"/>
          <p:cNvSpPr/>
          <p:nvPr/>
        </p:nvSpPr>
        <p:spPr>
          <a:xfrm>
            <a:off x="9922612" y="3246120"/>
            <a:ext cx="960120" cy="960120"/>
          </a:xfrm>
          <a:prstGeom prst="ellipse">
            <a:avLst/>
          </a:prstGeom>
          <a:solidFill>
            <a:srgbClr val="FFFFFF"/>
          </a:solidFill>
          <a:ln w="12700">
            <a:solidFill>
              <a:srgbClr val="FFFFFF"/>
            </a:solidFill>
            <a:prstDash val="solid"/>
          </a:ln>
        </p:spPr>
      </p:sp>
      <p:pic>
        <p:nvPicPr>
          <p:cNvPr id="28" name="Image 7" descr="preencoded.png">    </p:cNvPr>
          <p:cNvPicPr>
            <a:picLocks noChangeAspect="1"/>
          </p:cNvPicPr>
          <p:nvPr/>
        </p:nvPicPr>
        <p:blipFill>
          <a:blip r:embed="rId8"/>
          <a:stretch>
            <a:fillRect/>
          </a:stretch>
        </p:blipFill>
        <p:spPr>
          <a:xfrm>
            <a:off x="10123780" y="3447288"/>
            <a:ext cx="557784" cy="557784"/>
          </a:xfrm>
          <a:prstGeom prst="rect">
            <a:avLst/>
          </a:prstGeom>
        </p:spPr>
      </p:pic>
      <p:sp>
        <p:nvSpPr>
          <p:cNvPr id="29" name="Text 18"/>
          <p:cNvSpPr/>
          <p:nvPr/>
        </p:nvSpPr>
        <p:spPr>
          <a:xfrm>
            <a:off x="9648292" y="4315968"/>
            <a:ext cx="1508760" cy="274320"/>
          </a:xfrm>
          <a:prstGeom prst="rect">
            <a:avLst/>
          </a:prstGeom>
          <a:noFill/>
          <a:ln/>
        </p:spPr>
        <p:txBody>
          <a:bodyPr wrap="square" lIns="0" tIns="0" rIns="0" bIns="0" rtlCol="0" anchor="ctr"/>
          <a:lstStyle/>
          <a:p>
            <a:pPr algn="ctr" indent="0" marL="0">
              <a:buNone/>
            </a:pPr>
            <a:r>
              <a:rPr lang="en-US" sz="1200" dirty="0">
                <a:solidFill>
                  <a:srgbClr val="93A1C0"/>
                </a:solidFill>
                <a:latin typeface="Arial" pitchFamily="34" charset="0"/>
                <a:ea typeface="Arial" pitchFamily="34" charset="-122"/>
                <a:cs typeface="Arial" pitchFamily="34" charset="-120"/>
              </a:rPr>
              <a:t>DeepSeek</a:t>
            </a:r>
            <a:endParaRPr lang="en-US" sz="1200" dirty="0"/>
          </a:p>
        </p:txBody>
      </p:sp>
      <p:sp>
        <p:nvSpPr>
          <p:cNvPr id="30" name="Text 19"/>
          <p:cNvSpPr/>
          <p:nvPr/>
        </p:nvSpPr>
        <p:spPr>
          <a:xfrm>
            <a:off x="640080" y="5074920"/>
            <a:ext cx="10911535" cy="640080"/>
          </a:xfrm>
          <a:prstGeom prst="rect">
            <a:avLst/>
          </a:prstGeom>
          <a:noFill/>
          <a:ln/>
        </p:spPr>
        <p:txBody>
          <a:bodyPr wrap="square" lIns="0" tIns="0" rIns="0" bIns="0" rtlCol="0" anchor="ctr"/>
          <a:lstStyle/>
          <a:p>
            <a:pPr algn="ctr" indent="0" marL="0">
              <a:buNone/>
            </a:pPr>
            <a:r>
              <a:rPr lang="en-US" sz="2800" b="1" dirty="0">
                <a:solidFill>
                  <a:srgbClr val="F4F6FB"/>
                </a:solidFill>
                <a:latin typeface="Arial" pitchFamily="34" charset="0"/>
                <a:ea typeface="Arial" pitchFamily="34" charset="-122"/>
                <a:cs typeface="Arial" pitchFamily="34" charset="-120"/>
              </a:rPr>
              <a:t>Todas responderam.  </a:t>
            </a:r>
            <a:pPr algn="ctr" indent="0" marL="0">
              <a:buNone/>
            </a:pPr>
            <a:r>
              <a:rPr lang="en-US" sz="2800" b="1" dirty="0">
                <a:solidFill>
                  <a:srgbClr val="F7E219"/>
                </a:solidFill>
                <a:latin typeface="Arial" pitchFamily="34" charset="0"/>
                <a:ea typeface="Arial" pitchFamily="34" charset="-122"/>
                <a:cs typeface="Arial" pitchFamily="34" charset="-120"/>
              </a:rPr>
              <a:t>Nenhuma esteve na sua produção.</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06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06 · O MERCADO</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Um mercado que cresce todo ano.</a:t>
            </a:r>
            <a:endParaRPr lang="en-US" sz="3400" dirty="0"/>
          </a:p>
        </p:txBody>
      </p:sp>
      <p:sp>
        <p:nvSpPr>
          <p:cNvPr id="9" name="Shape 5"/>
          <p:cNvSpPr/>
          <p:nvPr/>
        </p:nvSpPr>
        <p:spPr>
          <a:xfrm>
            <a:off x="640080" y="2522220"/>
            <a:ext cx="7498080" cy="3467100"/>
          </a:xfrm>
          <a:prstGeom prst="roundRect">
            <a:avLst>
              <a:gd name="adj" fmla="val 2110"/>
            </a:avLst>
          </a:prstGeom>
          <a:solidFill>
            <a:srgbClr val="0E1A36"/>
          </a:solidFill>
          <a:ln w="9525">
            <a:solidFill>
              <a:srgbClr val="22325A"/>
            </a:solidFill>
            <a:prstDash val="solid"/>
          </a:ln>
        </p:spPr>
      </p:sp>
      <p:sp>
        <p:nvSpPr>
          <p:cNvPr id="10" name="Text 6"/>
          <p:cNvSpPr/>
          <p:nvPr/>
        </p:nvSpPr>
        <p:spPr>
          <a:xfrm>
            <a:off x="914400" y="2750820"/>
            <a:ext cx="6949440" cy="274320"/>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QUANTO O MERCADO VAI MOVIMENTAR</a:t>
            </a:r>
            <a:endParaRPr lang="en-US" sz="1200" dirty="0"/>
          </a:p>
        </p:txBody>
      </p:sp>
      <p:sp>
        <p:nvSpPr>
          <p:cNvPr id="11" name="Text 7"/>
          <p:cNvSpPr/>
          <p:nvPr/>
        </p:nvSpPr>
        <p:spPr>
          <a:xfrm>
            <a:off x="914400" y="5532120"/>
            <a:ext cx="6949440" cy="256032"/>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Smithers, 2024 · Research and Markets, 2025</a:t>
            </a:r>
            <a:endParaRPr lang="en-US" sz="1200" dirty="0"/>
          </a:p>
        </p:txBody>
      </p:sp>
      <p:sp>
        <p:nvSpPr>
          <p:cNvPr id="12" name="Text 8"/>
          <p:cNvSpPr/>
          <p:nvPr/>
        </p:nvSpPr>
        <p:spPr>
          <a:xfrm>
            <a:off x="914400" y="3089148"/>
            <a:ext cx="6949440" cy="292608"/>
          </a:xfrm>
          <a:prstGeom prst="rect">
            <a:avLst/>
          </a:prstGeom>
          <a:noFill/>
          <a:ln/>
        </p:spPr>
        <p:txBody>
          <a:bodyPr wrap="square" lIns="0" tIns="0" rIns="0" bIns="0" rtlCol="0" anchor="ctr"/>
          <a:lstStyle/>
          <a:p>
            <a:pPr indent="0" marL="0">
              <a:buNone/>
            </a:pPr>
            <a:r>
              <a:rPr lang="en-US" sz="1600" b="1" dirty="0">
                <a:solidFill>
                  <a:srgbClr val="F4F6FB"/>
                </a:solidFill>
                <a:latin typeface="Arial" pitchFamily="34" charset="0"/>
                <a:ea typeface="Arial" pitchFamily="34" charset="-122"/>
                <a:cs typeface="Arial" pitchFamily="34" charset="-120"/>
              </a:rPr>
              <a:t>Impressão digital têxtil no mundo</a:t>
            </a:r>
            <a:endParaRPr lang="en-US" sz="1600" dirty="0"/>
          </a:p>
        </p:txBody>
      </p:sp>
      <p:sp>
        <p:nvSpPr>
          <p:cNvPr id="13" name="Text 9"/>
          <p:cNvSpPr/>
          <p:nvPr/>
        </p:nvSpPr>
        <p:spPr>
          <a:xfrm>
            <a:off x="914400" y="3473196"/>
            <a:ext cx="1188720" cy="310896"/>
          </a:xfrm>
          <a:prstGeom prst="rect">
            <a:avLst/>
          </a:prstGeom>
          <a:noFill/>
          <a:ln/>
        </p:spPr>
        <p:txBody>
          <a:bodyPr wrap="square" lIns="0" tIns="0" rIns="0" bIns="0" rtlCol="0" anchor="ctr"/>
          <a:lstStyle/>
          <a:p>
            <a:pPr indent="0" marL="0">
              <a:buNone/>
            </a:pPr>
            <a:r>
              <a:rPr lang="en-US" sz="1500" dirty="0">
                <a:solidFill>
                  <a:srgbClr val="93A1C0"/>
                </a:solidFill>
                <a:latin typeface="Arial" pitchFamily="34" charset="0"/>
                <a:ea typeface="Arial" pitchFamily="34" charset="-122"/>
                <a:cs typeface="Arial" pitchFamily="34" charset="-120"/>
              </a:rPr>
              <a:t>2024</a:t>
            </a:r>
            <a:endParaRPr lang="en-US" sz="1500" dirty="0"/>
          </a:p>
        </p:txBody>
      </p:sp>
      <p:sp>
        <p:nvSpPr>
          <p:cNvPr id="14" name="anim-esq-1"/>
          <p:cNvSpPr/>
          <p:nvPr/>
        </p:nvSpPr>
        <p:spPr>
          <a:xfrm>
            <a:off x="2148840" y="3473196"/>
            <a:ext cx="2655226" cy="310896"/>
          </a:xfrm>
          <a:prstGeom prst="rect">
            <a:avLst/>
          </a:prstGeom>
          <a:solidFill>
            <a:srgbClr val="5B78C4"/>
          </a:solidFill>
          <a:ln w="12700">
            <a:solidFill>
              <a:srgbClr val="5B78C4"/>
            </a:solidFill>
            <a:prstDash val="solid"/>
          </a:ln>
        </p:spPr>
      </p:sp>
      <p:sp>
        <p:nvSpPr>
          <p:cNvPr id="15" name="Text 11"/>
          <p:cNvSpPr/>
          <p:nvPr/>
        </p:nvSpPr>
        <p:spPr>
          <a:xfrm>
            <a:off x="4941226" y="3473196"/>
            <a:ext cx="2011680" cy="310896"/>
          </a:xfrm>
          <a:prstGeom prst="rect">
            <a:avLst/>
          </a:prstGeom>
          <a:noFill/>
          <a:ln/>
        </p:spPr>
        <p:txBody>
          <a:bodyPr wrap="square" lIns="0" tIns="0" rIns="0" bIns="0" rtlCol="0" anchor="ctr"/>
          <a:lstStyle/>
          <a:p>
            <a:pPr indent="0" marL="0">
              <a:buNone/>
            </a:pPr>
            <a:r>
              <a:rPr lang="en-US" sz="2000" b="1" dirty="0">
                <a:solidFill>
                  <a:srgbClr val="F4F6FB"/>
                </a:solidFill>
                <a:latin typeface="Arial" pitchFamily="34" charset="0"/>
                <a:ea typeface="Arial" pitchFamily="34" charset="-122"/>
                <a:cs typeface="Arial" pitchFamily="34" charset="-120"/>
              </a:rPr>
              <a:t>€ 4,80 bi</a:t>
            </a:r>
            <a:endParaRPr lang="en-US" sz="2000" dirty="0"/>
          </a:p>
        </p:txBody>
      </p:sp>
      <p:sp>
        <p:nvSpPr>
          <p:cNvPr id="16" name="Text 12"/>
          <p:cNvSpPr/>
          <p:nvPr/>
        </p:nvSpPr>
        <p:spPr>
          <a:xfrm>
            <a:off x="914400" y="3912108"/>
            <a:ext cx="1188720" cy="310896"/>
          </a:xfrm>
          <a:prstGeom prst="rect">
            <a:avLst/>
          </a:prstGeom>
          <a:noFill/>
          <a:ln/>
        </p:spPr>
        <p:txBody>
          <a:bodyPr wrap="square" lIns="0" tIns="0" rIns="0" bIns="0" rtlCol="0" anchor="ctr"/>
          <a:lstStyle/>
          <a:p>
            <a:pPr indent="0" marL="0">
              <a:buNone/>
            </a:pPr>
            <a:r>
              <a:rPr lang="en-US" sz="1500" dirty="0">
                <a:solidFill>
                  <a:srgbClr val="93A1C0"/>
                </a:solidFill>
                <a:latin typeface="Arial" pitchFamily="34" charset="0"/>
                <a:ea typeface="Arial" pitchFamily="34" charset="-122"/>
                <a:cs typeface="Arial" pitchFamily="34" charset="-120"/>
              </a:rPr>
              <a:t>2028</a:t>
            </a:r>
            <a:endParaRPr lang="en-US" sz="1500" dirty="0"/>
          </a:p>
        </p:txBody>
      </p:sp>
      <p:sp>
        <p:nvSpPr>
          <p:cNvPr id="17" name="anim-esq-2"/>
          <p:cNvSpPr/>
          <p:nvPr/>
        </p:nvSpPr>
        <p:spPr>
          <a:xfrm>
            <a:off x="2148840" y="3912108"/>
            <a:ext cx="3794760" cy="310896"/>
          </a:xfrm>
          <a:prstGeom prst="rect">
            <a:avLst/>
          </a:prstGeom>
          <a:solidFill>
            <a:srgbClr val="F7E219"/>
          </a:solidFill>
          <a:ln w="12700">
            <a:solidFill>
              <a:srgbClr val="F7E219"/>
            </a:solidFill>
            <a:prstDash val="solid"/>
          </a:ln>
        </p:spPr>
      </p:sp>
      <p:sp>
        <p:nvSpPr>
          <p:cNvPr id="18" name="Text 14"/>
          <p:cNvSpPr/>
          <p:nvPr/>
        </p:nvSpPr>
        <p:spPr>
          <a:xfrm>
            <a:off x="6080760" y="3912108"/>
            <a:ext cx="2011680" cy="310896"/>
          </a:xfrm>
          <a:prstGeom prst="rect">
            <a:avLst/>
          </a:prstGeom>
          <a:noFill/>
          <a:ln/>
        </p:spPr>
        <p:txBody>
          <a:bodyPr wrap="square" lIns="0" tIns="0" rIns="0" bIns="0" rtlCol="0" anchor="ctr"/>
          <a:lstStyle/>
          <a:p>
            <a:pPr indent="0" marL="0">
              <a:buNone/>
            </a:pPr>
            <a:r>
              <a:rPr lang="en-US" sz="2000" b="1" dirty="0">
                <a:solidFill>
                  <a:srgbClr val="F7E219"/>
                </a:solidFill>
                <a:latin typeface="Arial" pitchFamily="34" charset="0"/>
                <a:ea typeface="Arial" pitchFamily="34" charset="-122"/>
                <a:cs typeface="Arial" pitchFamily="34" charset="-120"/>
              </a:rPr>
              <a:t>€ 6,86 bi</a:t>
            </a:r>
            <a:endParaRPr lang="en-US" sz="2000" dirty="0"/>
          </a:p>
        </p:txBody>
      </p:sp>
      <p:sp>
        <p:nvSpPr>
          <p:cNvPr id="19" name="Text 15"/>
          <p:cNvSpPr/>
          <p:nvPr/>
        </p:nvSpPr>
        <p:spPr>
          <a:xfrm>
            <a:off x="914400" y="4365498"/>
            <a:ext cx="6949440" cy="292608"/>
          </a:xfrm>
          <a:prstGeom prst="rect">
            <a:avLst/>
          </a:prstGeom>
          <a:noFill/>
          <a:ln/>
        </p:spPr>
        <p:txBody>
          <a:bodyPr wrap="square" lIns="0" tIns="0" rIns="0" bIns="0" rtlCol="0" anchor="ctr"/>
          <a:lstStyle/>
          <a:p>
            <a:pPr indent="0" marL="0">
              <a:buNone/>
            </a:pPr>
            <a:r>
              <a:rPr lang="en-US" sz="1600" b="1" dirty="0">
                <a:solidFill>
                  <a:srgbClr val="F4F6FB"/>
                </a:solidFill>
                <a:latin typeface="Arial" pitchFamily="34" charset="0"/>
                <a:ea typeface="Arial" pitchFamily="34" charset="-122"/>
                <a:cs typeface="Arial" pitchFamily="34" charset="-120"/>
              </a:rPr>
              <a:t>DTF no mundo</a:t>
            </a:r>
            <a:endParaRPr lang="en-US" sz="1600" dirty="0"/>
          </a:p>
        </p:txBody>
      </p:sp>
      <p:sp>
        <p:nvSpPr>
          <p:cNvPr id="20" name="Text 16"/>
          <p:cNvSpPr/>
          <p:nvPr/>
        </p:nvSpPr>
        <p:spPr>
          <a:xfrm>
            <a:off x="914400" y="4749546"/>
            <a:ext cx="1188720" cy="310896"/>
          </a:xfrm>
          <a:prstGeom prst="rect">
            <a:avLst/>
          </a:prstGeom>
          <a:noFill/>
          <a:ln/>
        </p:spPr>
        <p:txBody>
          <a:bodyPr wrap="square" lIns="0" tIns="0" rIns="0" bIns="0" rtlCol="0" anchor="ctr"/>
          <a:lstStyle/>
          <a:p>
            <a:pPr indent="0" marL="0">
              <a:buNone/>
            </a:pPr>
            <a:r>
              <a:rPr lang="en-US" sz="1500" dirty="0">
                <a:solidFill>
                  <a:srgbClr val="93A1C0"/>
                </a:solidFill>
                <a:latin typeface="Arial" pitchFamily="34" charset="0"/>
                <a:ea typeface="Arial" pitchFamily="34" charset="-122"/>
                <a:cs typeface="Arial" pitchFamily="34" charset="-120"/>
              </a:rPr>
              <a:t>2024</a:t>
            </a:r>
            <a:endParaRPr lang="en-US" sz="1500" dirty="0"/>
          </a:p>
        </p:txBody>
      </p:sp>
      <p:sp>
        <p:nvSpPr>
          <p:cNvPr id="21" name="anim-esq-3"/>
          <p:cNvSpPr/>
          <p:nvPr/>
        </p:nvSpPr>
        <p:spPr>
          <a:xfrm>
            <a:off x="2148840" y="4749546"/>
            <a:ext cx="1504628" cy="310896"/>
          </a:xfrm>
          <a:prstGeom prst="rect">
            <a:avLst/>
          </a:prstGeom>
          <a:solidFill>
            <a:srgbClr val="5B78C4"/>
          </a:solidFill>
          <a:ln w="12700">
            <a:solidFill>
              <a:srgbClr val="5B78C4"/>
            </a:solidFill>
            <a:prstDash val="solid"/>
          </a:ln>
        </p:spPr>
      </p:sp>
      <p:sp>
        <p:nvSpPr>
          <p:cNvPr id="22" name="Text 18"/>
          <p:cNvSpPr/>
          <p:nvPr/>
        </p:nvSpPr>
        <p:spPr>
          <a:xfrm>
            <a:off x="3790628" y="4749546"/>
            <a:ext cx="2011680" cy="310896"/>
          </a:xfrm>
          <a:prstGeom prst="rect">
            <a:avLst/>
          </a:prstGeom>
          <a:noFill/>
          <a:ln/>
        </p:spPr>
        <p:txBody>
          <a:bodyPr wrap="square" lIns="0" tIns="0" rIns="0" bIns="0" rtlCol="0" anchor="ctr"/>
          <a:lstStyle/>
          <a:p>
            <a:pPr indent="0" marL="0">
              <a:buNone/>
            </a:pPr>
            <a:r>
              <a:rPr lang="en-US" sz="2000" b="1" dirty="0">
                <a:solidFill>
                  <a:srgbClr val="F4F6FB"/>
                </a:solidFill>
                <a:latin typeface="Arial" pitchFamily="34" charset="0"/>
                <a:ea typeface="Arial" pitchFamily="34" charset="-122"/>
                <a:cs typeface="Arial" pitchFamily="34" charset="-120"/>
              </a:rPr>
              <a:t>US$ 2,72 bi</a:t>
            </a:r>
            <a:endParaRPr lang="en-US" sz="2000" dirty="0"/>
          </a:p>
        </p:txBody>
      </p:sp>
      <p:sp>
        <p:nvSpPr>
          <p:cNvPr id="23" name="Text 19"/>
          <p:cNvSpPr/>
          <p:nvPr/>
        </p:nvSpPr>
        <p:spPr>
          <a:xfrm>
            <a:off x="914400" y="5188458"/>
            <a:ext cx="1188720" cy="310896"/>
          </a:xfrm>
          <a:prstGeom prst="rect">
            <a:avLst/>
          </a:prstGeom>
          <a:noFill/>
          <a:ln/>
        </p:spPr>
        <p:txBody>
          <a:bodyPr wrap="square" lIns="0" tIns="0" rIns="0" bIns="0" rtlCol="0" anchor="ctr"/>
          <a:lstStyle/>
          <a:p>
            <a:pPr indent="0" marL="0">
              <a:buNone/>
            </a:pPr>
            <a:r>
              <a:rPr lang="en-US" sz="1500" dirty="0">
                <a:solidFill>
                  <a:srgbClr val="93A1C0"/>
                </a:solidFill>
                <a:latin typeface="Arial" pitchFamily="34" charset="0"/>
                <a:ea typeface="Arial" pitchFamily="34" charset="-122"/>
                <a:cs typeface="Arial" pitchFamily="34" charset="-120"/>
              </a:rPr>
              <a:t>2030</a:t>
            </a:r>
            <a:endParaRPr lang="en-US" sz="1500" dirty="0"/>
          </a:p>
        </p:txBody>
      </p:sp>
      <p:sp>
        <p:nvSpPr>
          <p:cNvPr id="24" name="anim-esq-4"/>
          <p:cNvSpPr/>
          <p:nvPr/>
        </p:nvSpPr>
        <p:spPr>
          <a:xfrm>
            <a:off x="2148840" y="5188458"/>
            <a:ext cx="2168434" cy="310896"/>
          </a:xfrm>
          <a:prstGeom prst="rect">
            <a:avLst/>
          </a:prstGeom>
          <a:solidFill>
            <a:srgbClr val="F7E219"/>
          </a:solidFill>
          <a:ln w="12700">
            <a:solidFill>
              <a:srgbClr val="F7E219"/>
            </a:solidFill>
            <a:prstDash val="solid"/>
          </a:ln>
        </p:spPr>
      </p:sp>
      <p:sp>
        <p:nvSpPr>
          <p:cNvPr id="25" name="Text 21"/>
          <p:cNvSpPr/>
          <p:nvPr/>
        </p:nvSpPr>
        <p:spPr>
          <a:xfrm>
            <a:off x="4454434" y="5188458"/>
            <a:ext cx="2011680" cy="310896"/>
          </a:xfrm>
          <a:prstGeom prst="rect">
            <a:avLst/>
          </a:prstGeom>
          <a:noFill/>
          <a:ln/>
        </p:spPr>
        <p:txBody>
          <a:bodyPr wrap="square" lIns="0" tIns="0" rIns="0" bIns="0" rtlCol="0" anchor="ctr"/>
          <a:lstStyle/>
          <a:p>
            <a:pPr indent="0" marL="0">
              <a:buNone/>
            </a:pPr>
            <a:r>
              <a:rPr lang="en-US" sz="2000" b="1" dirty="0">
                <a:solidFill>
                  <a:srgbClr val="F7E219"/>
                </a:solidFill>
                <a:latin typeface="Arial" pitchFamily="34" charset="0"/>
                <a:ea typeface="Arial" pitchFamily="34" charset="-122"/>
                <a:cs typeface="Arial" pitchFamily="34" charset="-120"/>
              </a:rPr>
              <a:t>US$ 3,92 bi</a:t>
            </a:r>
            <a:endParaRPr lang="en-US" sz="2000" dirty="0"/>
          </a:p>
        </p:txBody>
      </p:sp>
      <p:sp>
        <p:nvSpPr>
          <p:cNvPr id="26" name="Shape 22"/>
          <p:cNvSpPr/>
          <p:nvPr/>
        </p:nvSpPr>
        <p:spPr>
          <a:xfrm>
            <a:off x="8366760" y="2522220"/>
            <a:ext cx="3184855" cy="3467100"/>
          </a:xfrm>
          <a:prstGeom prst="roundRect">
            <a:avLst>
              <a:gd name="adj" fmla="val 2297"/>
            </a:avLst>
          </a:prstGeom>
          <a:solidFill>
            <a:srgbClr val="0E1A36"/>
          </a:solidFill>
          <a:ln w="9525">
            <a:solidFill>
              <a:srgbClr val="22325A"/>
            </a:solidFill>
            <a:prstDash val="solid"/>
          </a:ln>
        </p:spPr>
      </p:sp>
      <p:sp>
        <p:nvSpPr>
          <p:cNvPr id="27" name="Text 23"/>
          <p:cNvSpPr/>
          <p:nvPr/>
        </p:nvSpPr>
        <p:spPr>
          <a:xfrm>
            <a:off x="8641080" y="2750820"/>
            <a:ext cx="2636215" cy="274320"/>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QUANTO JÁ É DIGITAL</a:t>
            </a:r>
            <a:endParaRPr lang="en-US" sz="1200" dirty="0"/>
          </a:p>
        </p:txBody>
      </p:sp>
      <p:sp>
        <p:nvSpPr>
          <p:cNvPr id="28" name="Text 24"/>
          <p:cNvSpPr/>
          <p:nvPr/>
        </p:nvSpPr>
        <p:spPr>
          <a:xfrm>
            <a:off x="8641080" y="5532120"/>
            <a:ext cx="2636215" cy="256032"/>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Smithers, 2024</a:t>
            </a:r>
            <a:endParaRPr lang="en-US" sz="1200" dirty="0"/>
          </a:p>
        </p:txBody>
      </p:sp>
      <p:sp>
        <p:nvSpPr>
          <p:cNvPr id="29" name="Shape 25"/>
          <p:cNvSpPr/>
          <p:nvPr/>
        </p:nvSpPr>
        <p:spPr>
          <a:xfrm>
            <a:off x="9231478" y="3116580"/>
            <a:ext cx="1455420" cy="1455420"/>
          </a:xfrm>
          <a:prstGeom prst="blockArc">
            <a:avLst>
              <a:gd name="adj1" fmla="val 0"/>
              <a:gd name="adj2" fmla="val 21594000"/>
              <a:gd name="adj3" fmla="val 8000"/>
            </a:avLst>
          </a:prstGeom>
          <a:solidFill>
            <a:srgbClr val="22325A"/>
          </a:solidFill>
          <a:ln w="12700">
            <a:solidFill>
              <a:srgbClr val="22325A"/>
            </a:solidFill>
            <a:prstDash val="solid"/>
          </a:ln>
        </p:spPr>
      </p:sp>
      <p:sp>
        <p:nvSpPr>
          <p:cNvPr id="30" name="anim-roda-5"/>
          <p:cNvSpPr/>
          <p:nvPr/>
        </p:nvSpPr>
        <p:spPr>
          <a:xfrm>
            <a:off x="9231478" y="3116580"/>
            <a:ext cx="1455420" cy="1455420"/>
          </a:xfrm>
          <a:prstGeom prst="blockArc">
            <a:avLst>
              <a:gd name="adj1" fmla="val 16200000"/>
              <a:gd name="adj2" fmla="val 17712000"/>
              <a:gd name="adj3" fmla="val 8000"/>
            </a:avLst>
          </a:prstGeom>
          <a:solidFill>
            <a:srgbClr val="F7E219"/>
          </a:solidFill>
          <a:ln w="12700">
            <a:solidFill>
              <a:srgbClr val="F7E219"/>
            </a:solidFill>
            <a:prstDash val="solid"/>
          </a:ln>
        </p:spPr>
      </p:sp>
      <p:sp>
        <p:nvSpPr>
          <p:cNvPr id="31" name="Text 27"/>
          <p:cNvSpPr/>
          <p:nvPr/>
        </p:nvSpPr>
        <p:spPr>
          <a:xfrm>
            <a:off x="9231478" y="3116580"/>
            <a:ext cx="1455420" cy="1455420"/>
          </a:xfrm>
          <a:prstGeom prst="rect">
            <a:avLst/>
          </a:prstGeom>
          <a:noFill/>
          <a:ln/>
        </p:spPr>
        <p:txBody>
          <a:bodyPr wrap="square" lIns="0" tIns="0" rIns="0" bIns="0" rtlCol="0" anchor="ctr"/>
          <a:lstStyle/>
          <a:p>
            <a:pPr algn="ctr" indent="0" marL="0">
              <a:buNone/>
            </a:pPr>
            <a:r>
              <a:rPr lang="en-US" sz="2800" b="1" dirty="0">
                <a:solidFill>
                  <a:srgbClr val="F4F6FB"/>
                </a:solidFill>
                <a:latin typeface="Arial" pitchFamily="34" charset="0"/>
                <a:ea typeface="Arial" pitchFamily="34" charset="-122"/>
                <a:cs typeface="Arial" pitchFamily="34" charset="-120"/>
              </a:rPr>
              <a:t>7%</a:t>
            </a:r>
            <a:endParaRPr lang="en-US" sz="2800" dirty="0"/>
          </a:p>
        </p:txBody>
      </p:sp>
      <p:sp>
        <p:nvSpPr>
          <p:cNvPr id="32" name="Text 28"/>
          <p:cNvSpPr/>
          <p:nvPr/>
        </p:nvSpPr>
        <p:spPr>
          <a:xfrm>
            <a:off x="8641080" y="4663440"/>
            <a:ext cx="2636215" cy="822960"/>
          </a:xfrm>
          <a:prstGeom prst="rect">
            <a:avLst/>
          </a:prstGeom>
          <a:noFill/>
          <a:ln/>
        </p:spPr>
        <p:txBody>
          <a:bodyPr wrap="square" lIns="0" tIns="0" rIns="0" bIns="0" rtlCol="0" anchor="t"/>
          <a:lstStyle/>
          <a:p>
            <a:pPr algn="ctr" indent="0" marL="0">
              <a:buNone/>
            </a:pPr>
            <a:r>
              <a:rPr lang="en-US" sz="1500" dirty="0">
                <a:solidFill>
                  <a:srgbClr val="F4F6FB"/>
                </a:solidFill>
                <a:latin typeface="Arial" pitchFamily="34" charset="0"/>
                <a:ea typeface="Arial" pitchFamily="34" charset="-122"/>
                <a:cs typeface="Arial" pitchFamily="34" charset="-120"/>
              </a:rPr>
              <a:t>do tecido estampado no mundo já sai em digital.</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07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07 · O DESCOMPASSO</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A IA chegou antes da orientação.</a:t>
            </a:r>
            <a:endParaRPr lang="en-US" sz="3400" dirty="0"/>
          </a:p>
        </p:txBody>
      </p:sp>
      <p:sp>
        <p:nvSpPr>
          <p:cNvPr id="9" name="Text 5"/>
          <p:cNvSpPr/>
          <p:nvPr/>
        </p:nvSpPr>
        <p:spPr>
          <a:xfrm>
            <a:off x="640080" y="2275332"/>
            <a:ext cx="9875520" cy="330708"/>
          </a:xfrm>
          <a:prstGeom prst="rect">
            <a:avLst/>
          </a:prstGeom>
          <a:noFill/>
          <a:ln/>
        </p:spPr>
        <p:txBody>
          <a:bodyPr wrap="square" lIns="0" tIns="0" rIns="0" bIns="0" rtlCol="0" anchor="t"/>
          <a:lstStyle/>
          <a:p>
            <a:pPr indent="0" marL="0">
              <a:lnSpc>
                <a:spcPct val="110000"/>
              </a:lnSpc>
              <a:buNone/>
            </a:pPr>
            <a:r>
              <a:rPr lang="en-US" sz="1700" dirty="0">
                <a:solidFill>
                  <a:srgbClr val="93A1C0"/>
                </a:solidFill>
                <a:latin typeface="Arial" pitchFamily="34" charset="0"/>
                <a:ea typeface="Arial" pitchFamily="34" charset="-122"/>
                <a:cs typeface="Arial" pitchFamily="34" charset="-120"/>
              </a:rPr>
              <a:t>O empreendedor já pergunta para a IA. O que falta é saber quando confiar na resposta.</a:t>
            </a:r>
            <a:endParaRPr lang="en-US" sz="1700" dirty="0"/>
          </a:p>
        </p:txBody>
      </p:sp>
      <p:sp>
        <p:nvSpPr>
          <p:cNvPr id="10" name="Shape 6"/>
          <p:cNvSpPr/>
          <p:nvPr/>
        </p:nvSpPr>
        <p:spPr>
          <a:xfrm>
            <a:off x="640080" y="3017520"/>
            <a:ext cx="3484778" cy="3200400"/>
          </a:xfrm>
          <a:prstGeom prst="roundRect">
            <a:avLst>
              <a:gd name="adj" fmla="val 2286"/>
            </a:avLst>
          </a:prstGeom>
          <a:solidFill>
            <a:srgbClr val="0E1A36"/>
          </a:solidFill>
          <a:ln w="9525">
            <a:solidFill>
              <a:srgbClr val="22325A"/>
            </a:solidFill>
            <a:prstDash val="solid"/>
          </a:ln>
        </p:spPr>
      </p:sp>
      <p:sp>
        <p:nvSpPr>
          <p:cNvPr id="11" name="Text 7"/>
          <p:cNvSpPr/>
          <p:nvPr/>
        </p:nvSpPr>
        <p:spPr>
          <a:xfrm>
            <a:off x="914400" y="3246120"/>
            <a:ext cx="2936138" cy="274320"/>
          </a:xfrm>
          <a:prstGeom prst="rect">
            <a:avLst/>
          </a:prstGeom>
          <a:noFill/>
          <a:ln/>
        </p:spPr>
        <p:txBody>
          <a:bodyPr wrap="square" lIns="0" tIns="0" rIns="0" bIns="0" rtlCol="0" anchor="ctr"/>
          <a:lstStyle/>
          <a:p>
            <a:pPr indent="0" marL="0">
              <a:buNone/>
            </a:pPr>
            <a:endParaRPr lang="en-US" sz="1200" dirty="0"/>
          </a:p>
        </p:txBody>
      </p:sp>
      <p:sp>
        <p:nvSpPr>
          <p:cNvPr id="12" name="Text 8"/>
          <p:cNvSpPr/>
          <p:nvPr/>
        </p:nvSpPr>
        <p:spPr>
          <a:xfrm>
            <a:off x="914400" y="5760720"/>
            <a:ext cx="2936138" cy="256032"/>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Sebrae, 2025</a:t>
            </a:r>
            <a:endParaRPr lang="en-US" sz="1200" dirty="0"/>
          </a:p>
        </p:txBody>
      </p:sp>
      <p:sp>
        <p:nvSpPr>
          <p:cNvPr id="13" name="Shape 9"/>
          <p:cNvSpPr/>
          <p:nvPr/>
        </p:nvSpPr>
        <p:spPr>
          <a:xfrm>
            <a:off x="1582369" y="3291840"/>
            <a:ext cx="1600200" cy="1600200"/>
          </a:xfrm>
          <a:prstGeom prst="blockArc">
            <a:avLst>
              <a:gd name="adj1" fmla="val 0"/>
              <a:gd name="adj2" fmla="val 21594000"/>
              <a:gd name="adj3" fmla="val 8000"/>
            </a:avLst>
          </a:prstGeom>
          <a:solidFill>
            <a:srgbClr val="22325A"/>
          </a:solidFill>
          <a:ln w="12700">
            <a:solidFill>
              <a:srgbClr val="22325A"/>
            </a:solidFill>
            <a:prstDash val="solid"/>
          </a:ln>
        </p:spPr>
      </p:sp>
      <p:sp>
        <p:nvSpPr>
          <p:cNvPr id="14" name="anim-roda-6"/>
          <p:cNvSpPr/>
          <p:nvPr/>
        </p:nvSpPr>
        <p:spPr>
          <a:xfrm>
            <a:off x="1582369" y="3291840"/>
            <a:ext cx="1600200" cy="1600200"/>
          </a:xfrm>
          <a:prstGeom prst="blockArc">
            <a:avLst>
              <a:gd name="adj1" fmla="val 16200000"/>
              <a:gd name="adj2" fmla="val 4104000"/>
              <a:gd name="adj3" fmla="val 8000"/>
            </a:avLst>
          </a:prstGeom>
          <a:solidFill>
            <a:srgbClr val="F7E219"/>
          </a:solidFill>
          <a:ln w="12700">
            <a:solidFill>
              <a:srgbClr val="F7E219"/>
            </a:solidFill>
            <a:prstDash val="solid"/>
          </a:ln>
        </p:spPr>
      </p:sp>
      <p:sp>
        <p:nvSpPr>
          <p:cNvPr id="15" name="Text 11"/>
          <p:cNvSpPr/>
          <p:nvPr/>
        </p:nvSpPr>
        <p:spPr>
          <a:xfrm>
            <a:off x="1582369" y="3291840"/>
            <a:ext cx="1600200" cy="1600200"/>
          </a:xfrm>
          <a:prstGeom prst="rect">
            <a:avLst/>
          </a:prstGeom>
          <a:noFill/>
          <a:ln/>
        </p:spPr>
        <p:txBody>
          <a:bodyPr wrap="square" lIns="0" tIns="0" rIns="0" bIns="0" rtlCol="0" anchor="ctr"/>
          <a:lstStyle/>
          <a:p>
            <a:pPr algn="ctr" indent="0" marL="0">
              <a:buNone/>
            </a:pPr>
            <a:r>
              <a:rPr lang="en-US" sz="3000" b="1" dirty="0">
                <a:solidFill>
                  <a:srgbClr val="F4F6FB"/>
                </a:solidFill>
                <a:latin typeface="Arial" pitchFamily="34" charset="0"/>
                <a:ea typeface="Arial" pitchFamily="34" charset="-122"/>
                <a:cs typeface="Arial" pitchFamily="34" charset="-120"/>
              </a:rPr>
              <a:t>44%</a:t>
            </a:r>
            <a:endParaRPr lang="en-US" sz="3000" dirty="0"/>
          </a:p>
        </p:txBody>
      </p:sp>
      <p:sp>
        <p:nvSpPr>
          <p:cNvPr id="16" name="Text 12"/>
          <p:cNvSpPr/>
          <p:nvPr/>
        </p:nvSpPr>
        <p:spPr>
          <a:xfrm>
            <a:off x="914400" y="5029200"/>
            <a:ext cx="2936138" cy="685800"/>
          </a:xfrm>
          <a:prstGeom prst="rect">
            <a:avLst/>
          </a:prstGeom>
          <a:noFill/>
          <a:ln/>
        </p:spPr>
        <p:txBody>
          <a:bodyPr wrap="square" lIns="0" tIns="0" rIns="0" bIns="0" rtlCol="0" anchor="t"/>
          <a:lstStyle/>
          <a:p>
            <a:pPr algn="ctr" indent="0" marL="0">
              <a:buNone/>
            </a:pPr>
            <a:r>
              <a:rPr lang="en-US" sz="1600" dirty="0">
                <a:solidFill>
                  <a:srgbClr val="F4F6FB"/>
                </a:solidFill>
                <a:latin typeface="Arial" pitchFamily="34" charset="0"/>
                <a:ea typeface="Arial" pitchFamily="34" charset="-122"/>
                <a:cs typeface="Arial" pitchFamily="34" charset="-120"/>
              </a:rPr>
              <a:t>dos pequenos negócios brasileiros já usam IA.</a:t>
            </a:r>
            <a:endParaRPr lang="en-US" sz="1600" dirty="0"/>
          </a:p>
        </p:txBody>
      </p:sp>
      <p:sp>
        <p:nvSpPr>
          <p:cNvPr id="17" name="Shape 13"/>
          <p:cNvSpPr/>
          <p:nvPr/>
        </p:nvSpPr>
        <p:spPr>
          <a:xfrm>
            <a:off x="4353458" y="3017520"/>
            <a:ext cx="3484778" cy="3200400"/>
          </a:xfrm>
          <a:prstGeom prst="roundRect">
            <a:avLst>
              <a:gd name="adj" fmla="val 2286"/>
            </a:avLst>
          </a:prstGeom>
          <a:solidFill>
            <a:srgbClr val="0E1A36"/>
          </a:solidFill>
          <a:ln w="9525">
            <a:solidFill>
              <a:srgbClr val="22325A"/>
            </a:solidFill>
            <a:prstDash val="solid"/>
          </a:ln>
        </p:spPr>
      </p:sp>
      <p:sp>
        <p:nvSpPr>
          <p:cNvPr id="18" name="Text 14"/>
          <p:cNvSpPr/>
          <p:nvPr/>
        </p:nvSpPr>
        <p:spPr>
          <a:xfrm>
            <a:off x="4627778" y="3246120"/>
            <a:ext cx="2936138" cy="274320"/>
          </a:xfrm>
          <a:prstGeom prst="rect">
            <a:avLst/>
          </a:prstGeom>
          <a:noFill/>
          <a:ln/>
        </p:spPr>
        <p:txBody>
          <a:bodyPr wrap="square" lIns="0" tIns="0" rIns="0" bIns="0" rtlCol="0" anchor="ctr"/>
          <a:lstStyle/>
          <a:p>
            <a:pPr indent="0" marL="0">
              <a:buNone/>
            </a:pPr>
            <a:endParaRPr lang="en-US" sz="1200" dirty="0"/>
          </a:p>
        </p:txBody>
      </p:sp>
      <p:sp>
        <p:nvSpPr>
          <p:cNvPr id="19" name="Text 15"/>
          <p:cNvSpPr/>
          <p:nvPr/>
        </p:nvSpPr>
        <p:spPr>
          <a:xfrm>
            <a:off x="4627778" y="5760720"/>
            <a:ext cx="2936138" cy="256032"/>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Sebrae, FGV IBRE e Google, 2025</a:t>
            </a:r>
            <a:endParaRPr lang="en-US" sz="1200" dirty="0"/>
          </a:p>
        </p:txBody>
      </p:sp>
      <p:sp>
        <p:nvSpPr>
          <p:cNvPr id="20" name="Shape 16"/>
          <p:cNvSpPr/>
          <p:nvPr/>
        </p:nvSpPr>
        <p:spPr>
          <a:xfrm>
            <a:off x="5295748" y="3291840"/>
            <a:ext cx="1600200" cy="1600200"/>
          </a:xfrm>
          <a:prstGeom prst="blockArc">
            <a:avLst>
              <a:gd name="adj1" fmla="val 0"/>
              <a:gd name="adj2" fmla="val 21594000"/>
              <a:gd name="adj3" fmla="val 8000"/>
            </a:avLst>
          </a:prstGeom>
          <a:solidFill>
            <a:srgbClr val="22325A"/>
          </a:solidFill>
          <a:ln w="12700">
            <a:solidFill>
              <a:srgbClr val="22325A"/>
            </a:solidFill>
            <a:prstDash val="solid"/>
          </a:ln>
        </p:spPr>
      </p:sp>
      <p:sp>
        <p:nvSpPr>
          <p:cNvPr id="21" name="anim-roda-7"/>
          <p:cNvSpPr/>
          <p:nvPr/>
        </p:nvSpPr>
        <p:spPr>
          <a:xfrm>
            <a:off x="5295748" y="3291840"/>
            <a:ext cx="1600200" cy="1600200"/>
          </a:xfrm>
          <a:prstGeom prst="blockArc">
            <a:avLst>
              <a:gd name="adj1" fmla="val 16200000"/>
              <a:gd name="adj2" fmla="val 21168000"/>
              <a:gd name="adj3" fmla="val 8000"/>
            </a:avLst>
          </a:prstGeom>
          <a:solidFill>
            <a:srgbClr val="FF8A3D"/>
          </a:solidFill>
          <a:ln w="12700">
            <a:solidFill>
              <a:srgbClr val="FF8A3D"/>
            </a:solidFill>
            <a:prstDash val="solid"/>
          </a:ln>
        </p:spPr>
      </p:sp>
      <p:sp>
        <p:nvSpPr>
          <p:cNvPr id="22" name="Text 18"/>
          <p:cNvSpPr/>
          <p:nvPr/>
        </p:nvSpPr>
        <p:spPr>
          <a:xfrm>
            <a:off x="5295748" y="3291840"/>
            <a:ext cx="1600200" cy="1600200"/>
          </a:xfrm>
          <a:prstGeom prst="rect">
            <a:avLst/>
          </a:prstGeom>
          <a:noFill/>
          <a:ln/>
        </p:spPr>
        <p:txBody>
          <a:bodyPr wrap="square" lIns="0" tIns="0" rIns="0" bIns="0" rtlCol="0" anchor="ctr"/>
          <a:lstStyle/>
          <a:p>
            <a:pPr algn="ctr" indent="0" marL="0">
              <a:buNone/>
            </a:pPr>
            <a:r>
              <a:rPr lang="en-US" sz="3000" b="1" dirty="0">
                <a:solidFill>
                  <a:srgbClr val="F4F6FB"/>
                </a:solidFill>
                <a:latin typeface="Arial" pitchFamily="34" charset="0"/>
                <a:ea typeface="Arial" pitchFamily="34" charset="-122"/>
                <a:cs typeface="Arial" pitchFamily="34" charset="-120"/>
              </a:rPr>
              <a:t>23%</a:t>
            </a:r>
            <a:endParaRPr lang="en-US" sz="3000" dirty="0"/>
          </a:p>
        </p:txBody>
      </p:sp>
      <p:sp>
        <p:nvSpPr>
          <p:cNvPr id="23" name="Text 19"/>
          <p:cNvSpPr/>
          <p:nvPr/>
        </p:nvSpPr>
        <p:spPr>
          <a:xfrm>
            <a:off x="4627778" y="5029200"/>
            <a:ext cx="2936138" cy="685800"/>
          </a:xfrm>
          <a:prstGeom prst="rect">
            <a:avLst/>
          </a:prstGeom>
          <a:noFill/>
          <a:ln/>
        </p:spPr>
        <p:txBody>
          <a:bodyPr wrap="square" lIns="0" tIns="0" rIns="0" bIns="0" rtlCol="0" anchor="t"/>
          <a:lstStyle/>
          <a:p>
            <a:pPr algn="ctr" indent="0" marL="0">
              <a:buNone/>
            </a:pPr>
            <a:r>
              <a:rPr lang="en-US" sz="1600" dirty="0">
                <a:solidFill>
                  <a:srgbClr val="F4F6FB"/>
                </a:solidFill>
                <a:latin typeface="Arial" pitchFamily="34" charset="0"/>
                <a:ea typeface="Arial" pitchFamily="34" charset="-122"/>
                <a:cs typeface="Arial" pitchFamily="34" charset="-120"/>
              </a:rPr>
              <a:t>dos MEI não sabem aplicar a IA no próprio negócio.</a:t>
            </a:r>
            <a:endParaRPr lang="en-US" sz="1600" dirty="0"/>
          </a:p>
        </p:txBody>
      </p:sp>
      <p:sp>
        <p:nvSpPr>
          <p:cNvPr id="24" name="Shape 20"/>
          <p:cNvSpPr/>
          <p:nvPr/>
        </p:nvSpPr>
        <p:spPr>
          <a:xfrm>
            <a:off x="8066837" y="3017520"/>
            <a:ext cx="3484778" cy="3200400"/>
          </a:xfrm>
          <a:prstGeom prst="roundRect">
            <a:avLst>
              <a:gd name="adj" fmla="val 2286"/>
            </a:avLst>
          </a:prstGeom>
          <a:solidFill>
            <a:srgbClr val="0E1A36"/>
          </a:solidFill>
          <a:ln w="9525">
            <a:solidFill>
              <a:srgbClr val="22325A"/>
            </a:solidFill>
            <a:prstDash val="solid"/>
          </a:ln>
        </p:spPr>
      </p:sp>
      <p:sp>
        <p:nvSpPr>
          <p:cNvPr id="25" name="Text 21"/>
          <p:cNvSpPr/>
          <p:nvPr/>
        </p:nvSpPr>
        <p:spPr>
          <a:xfrm>
            <a:off x="8341157" y="3246120"/>
            <a:ext cx="2936138" cy="274320"/>
          </a:xfrm>
          <a:prstGeom prst="rect">
            <a:avLst/>
          </a:prstGeom>
          <a:noFill/>
          <a:ln/>
        </p:spPr>
        <p:txBody>
          <a:bodyPr wrap="square" lIns="0" tIns="0" rIns="0" bIns="0" rtlCol="0" anchor="ctr"/>
          <a:lstStyle/>
          <a:p>
            <a:pPr indent="0" marL="0">
              <a:buNone/>
            </a:pPr>
            <a:endParaRPr lang="en-US" sz="1200" dirty="0"/>
          </a:p>
        </p:txBody>
      </p:sp>
      <p:sp>
        <p:nvSpPr>
          <p:cNvPr id="26" name="Text 22"/>
          <p:cNvSpPr/>
          <p:nvPr/>
        </p:nvSpPr>
        <p:spPr>
          <a:xfrm>
            <a:off x="8341157" y="5760720"/>
            <a:ext cx="2936138" cy="256032"/>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FESPA Print Census 2025</a:t>
            </a:r>
            <a:endParaRPr lang="en-US" sz="1200" dirty="0"/>
          </a:p>
        </p:txBody>
      </p:sp>
      <p:sp>
        <p:nvSpPr>
          <p:cNvPr id="27" name="Shape 23"/>
          <p:cNvSpPr/>
          <p:nvPr/>
        </p:nvSpPr>
        <p:spPr>
          <a:xfrm>
            <a:off x="9009126" y="3291840"/>
            <a:ext cx="1600200" cy="1600200"/>
          </a:xfrm>
          <a:prstGeom prst="blockArc">
            <a:avLst>
              <a:gd name="adj1" fmla="val 0"/>
              <a:gd name="adj2" fmla="val 21594000"/>
              <a:gd name="adj3" fmla="val 8000"/>
            </a:avLst>
          </a:prstGeom>
          <a:solidFill>
            <a:srgbClr val="22325A"/>
          </a:solidFill>
          <a:ln w="12700">
            <a:solidFill>
              <a:srgbClr val="22325A"/>
            </a:solidFill>
            <a:prstDash val="solid"/>
          </a:ln>
        </p:spPr>
      </p:sp>
      <p:sp>
        <p:nvSpPr>
          <p:cNvPr id="28" name="anim-roda-8"/>
          <p:cNvSpPr/>
          <p:nvPr/>
        </p:nvSpPr>
        <p:spPr>
          <a:xfrm>
            <a:off x="9009126" y="3291840"/>
            <a:ext cx="1600200" cy="1600200"/>
          </a:xfrm>
          <a:prstGeom prst="blockArc">
            <a:avLst>
              <a:gd name="adj1" fmla="val 16200000"/>
              <a:gd name="adj2" fmla="val 3240000"/>
              <a:gd name="adj3" fmla="val 8000"/>
            </a:avLst>
          </a:prstGeom>
          <a:solidFill>
            <a:srgbClr val="5B78C4"/>
          </a:solidFill>
          <a:ln w="12700">
            <a:solidFill>
              <a:srgbClr val="5B78C4"/>
            </a:solidFill>
            <a:prstDash val="solid"/>
          </a:ln>
        </p:spPr>
      </p:sp>
      <p:sp>
        <p:nvSpPr>
          <p:cNvPr id="29" name="Text 25"/>
          <p:cNvSpPr/>
          <p:nvPr/>
        </p:nvSpPr>
        <p:spPr>
          <a:xfrm>
            <a:off x="9009126" y="3291840"/>
            <a:ext cx="1600200" cy="1600200"/>
          </a:xfrm>
          <a:prstGeom prst="rect">
            <a:avLst/>
          </a:prstGeom>
          <a:noFill/>
          <a:ln/>
        </p:spPr>
        <p:txBody>
          <a:bodyPr wrap="square" lIns="0" tIns="0" rIns="0" bIns="0" rtlCol="0" anchor="ctr"/>
          <a:lstStyle/>
          <a:p>
            <a:pPr algn="ctr" indent="0" marL="0">
              <a:buNone/>
            </a:pPr>
            <a:r>
              <a:rPr lang="en-US" sz="3000" b="1" dirty="0">
                <a:solidFill>
                  <a:srgbClr val="F4F6FB"/>
                </a:solidFill>
                <a:latin typeface="Arial" pitchFamily="34" charset="0"/>
                <a:ea typeface="Arial" pitchFamily="34" charset="-122"/>
                <a:cs typeface="Arial" pitchFamily="34" charset="-120"/>
              </a:rPr>
              <a:t>40%</a:t>
            </a:r>
            <a:endParaRPr lang="en-US" sz="3000" dirty="0"/>
          </a:p>
        </p:txBody>
      </p:sp>
      <p:sp>
        <p:nvSpPr>
          <p:cNvPr id="30" name="Text 26"/>
          <p:cNvSpPr/>
          <p:nvPr/>
        </p:nvSpPr>
        <p:spPr>
          <a:xfrm>
            <a:off x="8341157" y="5029200"/>
            <a:ext cx="2936138" cy="685800"/>
          </a:xfrm>
          <a:prstGeom prst="rect">
            <a:avLst/>
          </a:prstGeom>
          <a:noFill/>
          <a:ln/>
        </p:spPr>
        <p:txBody>
          <a:bodyPr wrap="square" lIns="0" tIns="0" rIns="0" bIns="0" rtlCol="0" anchor="t"/>
          <a:lstStyle/>
          <a:p>
            <a:pPr algn="ctr" indent="0" marL="0">
              <a:buNone/>
            </a:pPr>
            <a:r>
              <a:rPr lang="en-US" sz="1600" dirty="0">
                <a:solidFill>
                  <a:srgbClr val="F4F6FB"/>
                </a:solidFill>
                <a:latin typeface="Arial" pitchFamily="34" charset="0"/>
                <a:ea typeface="Arial" pitchFamily="34" charset="-122"/>
                <a:cs typeface="Arial" pitchFamily="34" charset="-120"/>
              </a:rPr>
              <a:t>das gráficas no mundo não usam IA nenhuma.</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08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08 · O PROBLEMA</a:t>
            </a:r>
            <a:endParaRPr lang="en-US" sz="1200" dirty="0"/>
          </a:p>
        </p:txBody>
      </p:sp>
      <p:sp>
        <p:nvSpPr>
          <p:cNvPr id="8" name="Text 4"/>
          <p:cNvSpPr/>
          <p:nvPr/>
        </p:nvSpPr>
        <p:spPr>
          <a:xfrm>
            <a:off x="640080" y="1572768"/>
            <a:ext cx="6506536" cy="1030224"/>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A resposta sai convincente.</a:t>
            </a:r>
            <a:endParaRPr lang="en-US" sz="3400" dirty="0"/>
          </a:p>
          <a:p>
            <a:pPr indent="0" marL="0">
              <a:lnSpc>
                <a:spcPct val="95000"/>
              </a:lnSpc>
              <a:buNone/>
            </a:pPr>
            <a:r>
              <a:rPr lang="en-US" sz="3400" b="1" dirty="0">
                <a:solidFill>
                  <a:srgbClr val="F4F6FB"/>
                </a:solidFill>
                <a:latin typeface="Arial" pitchFamily="34" charset="0"/>
                <a:ea typeface="Arial" pitchFamily="34" charset="-122"/>
                <a:cs typeface="Arial" pitchFamily="34" charset="-120"/>
              </a:rPr>
              <a:t>E o erro vira material perdido.</a:t>
            </a:r>
            <a:endParaRPr lang="en-US" sz="3400" dirty="0"/>
          </a:p>
        </p:txBody>
      </p:sp>
      <p:sp>
        <p:nvSpPr>
          <p:cNvPr id="9" name="Text 5"/>
          <p:cNvSpPr/>
          <p:nvPr/>
        </p:nvSpPr>
        <p:spPr>
          <a:xfrm>
            <a:off x="640080" y="2767584"/>
            <a:ext cx="7227367" cy="615696"/>
          </a:xfrm>
          <a:prstGeom prst="rect">
            <a:avLst/>
          </a:prstGeom>
          <a:noFill/>
          <a:ln/>
        </p:spPr>
        <p:txBody>
          <a:bodyPr wrap="square" lIns="0" tIns="0" rIns="0" bIns="0" rtlCol="0" anchor="t"/>
          <a:lstStyle/>
          <a:p>
            <a:pPr indent="0" marL="0">
              <a:lnSpc>
                <a:spcPct val="110000"/>
              </a:lnSpc>
              <a:buNone/>
            </a:pPr>
            <a:r>
              <a:rPr lang="en-US" sz="1700" dirty="0">
                <a:solidFill>
                  <a:srgbClr val="93A1C0"/>
                </a:solidFill>
                <a:latin typeface="Arial" pitchFamily="34" charset="0"/>
                <a:ea typeface="Arial" pitchFamily="34" charset="-122"/>
                <a:cs typeface="Arial" pitchFamily="34" charset="-120"/>
              </a:rPr>
              <a:t>A IA não sabe o que acontece na produção. Ela devolve o que a internet mais repetiu, e o custo do palpite cai no papel, na tinta e na peça.</a:t>
            </a:r>
            <a:endParaRPr lang="en-US" sz="1700" dirty="0"/>
          </a:p>
        </p:txBody>
      </p:sp>
      <p:sp>
        <p:nvSpPr>
          <p:cNvPr id="10" name="Shape 6"/>
          <p:cNvSpPr/>
          <p:nvPr/>
        </p:nvSpPr>
        <p:spPr>
          <a:xfrm>
            <a:off x="640080" y="3794760"/>
            <a:ext cx="3484778" cy="2423160"/>
          </a:xfrm>
          <a:prstGeom prst="roundRect">
            <a:avLst>
              <a:gd name="adj" fmla="val 3019"/>
            </a:avLst>
          </a:prstGeom>
          <a:solidFill>
            <a:srgbClr val="0E1A36"/>
          </a:solidFill>
          <a:ln w="9525">
            <a:solidFill>
              <a:srgbClr val="22325A"/>
            </a:solidFill>
            <a:prstDash val="solid"/>
          </a:ln>
        </p:spPr>
      </p:sp>
      <p:sp>
        <p:nvSpPr>
          <p:cNvPr id="11" name="Text 7"/>
          <p:cNvSpPr/>
          <p:nvPr/>
        </p:nvSpPr>
        <p:spPr>
          <a:xfrm>
            <a:off x="868680" y="4023360"/>
            <a:ext cx="3027578" cy="256032"/>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01</a:t>
            </a:r>
            <a:endParaRPr lang="en-US" sz="1200" dirty="0"/>
          </a:p>
        </p:txBody>
      </p:sp>
      <p:sp>
        <p:nvSpPr>
          <p:cNvPr id="12" name="Text 8"/>
          <p:cNvSpPr/>
          <p:nvPr/>
        </p:nvSpPr>
        <p:spPr>
          <a:xfrm>
            <a:off x="868680" y="4389120"/>
            <a:ext cx="3027578" cy="364236"/>
          </a:xfrm>
          <a:prstGeom prst="rect">
            <a:avLst/>
          </a:prstGeom>
          <a:noFill/>
          <a:ln/>
        </p:spPr>
        <p:txBody>
          <a:bodyPr wrap="square" lIns="0" tIns="0" rIns="0" bIns="0" rtlCol="0" anchor="t"/>
          <a:lstStyle/>
          <a:p>
            <a:pPr indent="0" marL="0">
              <a:lnSpc>
                <a:spcPct val="95000"/>
              </a:lnSpc>
              <a:buNone/>
            </a:pPr>
            <a:r>
              <a:rPr lang="en-US" sz="2200" b="1" dirty="0">
                <a:solidFill>
                  <a:srgbClr val="F4F6FB"/>
                </a:solidFill>
                <a:latin typeface="Arial" pitchFamily="34" charset="0"/>
                <a:ea typeface="Arial" pitchFamily="34" charset="-122"/>
                <a:cs typeface="Arial" pitchFamily="34" charset="-120"/>
              </a:rPr>
              <a:t>Repete a internet</a:t>
            </a:r>
            <a:endParaRPr lang="en-US" sz="2200" dirty="0"/>
          </a:p>
        </p:txBody>
      </p:sp>
      <p:sp>
        <p:nvSpPr>
          <p:cNvPr id="13" name="Text 9"/>
          <p:cNvSpPr/>
          <p:nvPr/>
        </p:nvSpPr>
        <p:spPr>
          <a:xfrm>
            <a:off x="868680" y="4908804"/>
            <a:ext cx="3027578" cy="1126236"/>
          </a:xfrm>
          <a:prstGeom prst="rect">
            <a:avLst/>
          </a:prstGeom>
          <a:noFill/>
          <a:ln/>
        </p:spPr>
        <p:txBody>
          <a:bodyPr wrap="square" lIns="0" tIns="0" rIns="0" bIns="0" rtlCol="0" anchor="t"/>
          <a:lstStyle/>
          <a:p>
            <a:pPr indent="0" marL="0">
              <a:lnSpc>
                <a:spcPct val="112000"/>
              </a:lnSpc>
              <a:buNone/>
            </a:pPr>
            <a:r>
              <a:rPr lang="en-US" sz="1700" dirty="0">
                <a:solidFill>
                  <a:srgbClr val="93A1C0"/>
                </a:solidFill>
                <a:latin typeface="Arial" pitchFamily="34" charset="0"/>
                <a:ea typeface="Arial" pitchFamily="34" charset="-122"/>
                <a:cs typeface="Arial" pitchFamily="34" charset="-120"/>
              </a:rPr>
              <a:t>Responde pelo que mais apareceu escrito, não pelo que foi medido na produção.</a:t>
            </a:r>
            <a:endParaRPr lang="en-US" sz="1700" dirty="0"/>
          </a:p>
        </p:txBody>
      </p:sp>
      <p:sp>
        <p:nvSpPr>
          <p:cNvPr id="14" name="Shape 10"/>
          <p:cNvSpPr/>
          <p:nvPr/>
        </p:nvSpPr>
        <p:spPr>
          <a:xfrm>
            <a:off x="4353458" y="3794760"/>
            <a:ext cx="3484778" cy="2423160"/>
          </a:xfrm>
          <a:prstGeom prst="roundRect">
            <a:avLst>
              <a:gd name="adj" fmla="val 3019"/>
            </a:avLst>
          </a:prstGeom>
          <a:solidFill>
            <a:srgbClr val="0E1A36"/>
          </a:solidFill>
          <a:ln w="9525">
            <a:solidFill>
              <a:srgbClr val="22325A"/>
            </a:solidFill>
            <a:prstDash val="solid"/>
          </a:ln>
        </p:spPr>
      </p:sp>
      <p:sp>
        <p:nvSpPr>
          <p:cNvPr id="15" name="Text 11"/>
          <p:cNvSpPr/>
          <p:nvPr/>
        </p:nvSpPr>
        <p:spPr>
          <a:xfrm>
            <a:off x="4582058" y="4023360"/>
            <a:ext cx="3027578" cy="256032"/>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02</a:t>
            </a:r>
            <a:endParaRPr lang="en-US" sz="1200" dirty="0"/>
          </a:p>
        </p:txBody>
      </p:sp>
      <p:sp>
        <p:nvSpPr>
          <p:cNvPr id="16" name="Text 12"/>
          <p:cNvSpPr/>
          <p:nvPr/>
        </p:nvSpPr>
        <p:spPr>
          <a:xfrm>
            <a:off x="4582058" y="4389120"/>
            <a:ext cx="3027578" cy="364236"/>
          </a:xfrm>
          <a:prstGeom prst="rect">
            <a:avLst/>
          </a:prstGeom>
          <a:noFill/>
          <a:ln/>
        </p:spPr>
        <p:txBody>
          <a:bodyPr wrap="square" lIns="0" tIns="0" rIns="0" bIns="0" rtlCol="0" anchor="t"/>
          <a:lstStyle/>
          <a:p>
            <a:pPr indent="0" marL="0">
              <a:lnSpc>
                <a:spcPct val="95000"/>
              </a:lnSpc>
              <a:buNone/>
            </a:pPr>
            <a:r>
              <a:rPr lang="en-US" sz="2200" b="1" dirty="0">
                <a:solidFill>
                  <a:srgbClr val="F4F6FB"/>
                </a:solidFill>
                <a:latin typeface="Arial" pitchFamily="34" charset="0"/>
                <a:ea typeface="Arial" pitchFamily="34" charset="-122"/>
                <a:cs typeface="Arial" pitchFamily="34" charset="-120"/>
              </a:rPr>
              <a:t>Concorda com você</a:t>
            </a:r>
            <a:endParaRPr lang="en-US" sz="2200" dirty="0"/>
          </a:p>
        </p:txBody>
      </p:sp>
      <p:sp>
        <p:nvSpPr>
          <p:cNvPr id="17" name="Text 13"/>
          <p:cNvSpPr/>
          <p:nvPr/>
        </p:nvSpPr>
        <p:spPr>
          <a:xfrm>
            <a:off x="4582058" y="4908804"/>
            <a:ext cx="3027578" cy="1126236"/>
          </a:xfrm>
          <a:prstGeom prst="rect">
            <a:avLst/>
          </a:prstGeom>
          <a:noFill/>
          <a:ln/>
        </p:spPr>
        <p:txBody>
          <a:bodyPr wrap="square" lIns="0" tIns="0" rIns="0" bIns="0" rtlCol="0" anchor="t"/>
          <a:lstStyle/>
          <a:p>
            <a:pPr indent="0" marL="0">
              <a:lnSpc>
                <a:spcPct val="112000"/>
              </a:lnSpc>
              <a:buNone/>
            </a:pPr>
            <a:r>
              <a:rPr lang="en-US" sz="1700" dirty="0">
                <a:solidFill>
                  <a:srgbClr val="93A1C0"/>
                </a:solidFill>
                <a:latin typeface="Arial" pitchFamily="34" charset="0"/>
                <a:ea typeface="Arial" pitchFamily="34" charset="-122"/>
                <a:cs typeface="Arial" pitchFamily="34" charset="-120"/>
              </a:rPr>
              <a:t>Aceita a premissa errada da pergunta e constrói a resposta em cima dela.</a:t>
            </a:r>
            <a:endParaRPr lang="en-US" sz="1700" dirty="0"/>
          </a:p>
        </p:txBody>
      </p:sp>
      <p:sp>
        <p:nvSpPr>
          <p:cNvPr id="18" name="Shape 14"/>
          <p:cNvSpPr/>
          <p:nvPr/>
        </p:nvSpPr>
        <p:spPr>
          <a:xfrm>
            <a:off x="8066837" y="3794760"/>
            <a:ext cx="3484778" cy="2423160"/>
          </a:xfrm>
          <a:prstGeom prst="roundRect">
            <a:avLst>
              <a:gd name="adj" fmla="val 3019"/>
            </a:avLst>
          </a:prstGeom>
          <a:solidFill>
            <a:srgbClr val="0E1A36"/>
          </a:solidFill>
          <a:ln w="9525">
            <a:solidFill>
              <a:srgbClr val="22325A"/>
            </a:solidFill>
            <a:prstDash val="solid"/>
          </a:ln>
        </p:spPr>
      </p:sp>
      <p:sp>
        <p:nvSpPr>
          <p:cNvPr id="19" name="Text 15"/>
          <p:cNvSpPr/>
          <p:nvPr/>
        </p:nvSpPr>
        <p:spPr>
          <a:xfrm>
            <a:off x="8295437" y="4023360"/>
            <a:ext cx="3027578" cy="256032"/>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03</a:t>
            </a:r>
            <a:endParaRPr lang="en-US" sz="1200" dirty="0"/>
          </a:p>
        </p:txBody>
      </p:sp>
      <p:sp>
        <p:nvSpPr>
          <p:cNvPr id="20" name="Text 16"/>
          <p:cNvSpPr/>
          <p:nvPr/>
        </p:nvSpPr>
        <p:spPr>
          <a:xfrm>
            <a:off x="8295437" y="4389120"/>
            <a:ext cx="3027578" cy="364236"/>
          </a:xfrm>
          <a:prstGeom prst="rect">
            <a:avLst/>
          </a:prstGeom>
          <a:noFill/>
          <a:ln/>
        </p:spPr>
        <p:txBody>
          <a:bodyPr wrap="square" lIns="0" tIns="0" rIns="0" bIns="0" rtlCol="0" anchor="t"/>
          <a:lstStyle/>
          <a:p>
            <a:pPr indent="0" marL="0">
              <a:lnSpc>
                <a:spcPct val="95000"/>
              </a:lnSpc>
              <a:buNone/>
            </a:pPr>
            <a:r>
              <a:rPr lang="en-US" sz="2200" b="1" dirty="0">
                <a:solidFill>
                  <a:srgbClr val="F4F6FB"/>
                </a:solidFill>
                <a:latin typeface="Arial" pitchFamily="34" charset="0"/>
                <a:ea typeface="Arial" pitchFamily="34" charset="-122"/>
                <a:cs typeface="Arial" pitchFamily="34" charset="-120"/>
              </a:rPr>
              <a:t>Erra com segurança</a:t>
            </a:r>
            <a:endParaRPr lang="en-US" sz="2200" dirty="0"/>
          </a:p>
        </p:txBody>
      </p:sp>
      <p:sp>
        <p:nvSpPr>
          <p:cNvPr id="21" name="Text 17"/>
          <p:cNvSpPr/>
          <p:nvPr/>
        </p:nvSpPr>
        <p:spPr>
          <a:xfrm>
            <a:off x="8295437" y="4908804"/>
            <a:ext cx="3027578" cy="1126236"/>
          </a:xfrm>
          <a:prstGeom prst="rect">
            <a:avLst/>
          </a:prstGeom>
          <a:noFill/>
          <a:ln/>
        </p:spPr>
        <p:txBody>
          <a:bodyPr wrap="square" lIns="0" tIns="0" rIns="0" bIns="0" rtlCol="0" anchor="t"/>
          <a:lstStyle/>
          <a:p>
            <a:pPr indent="0" marL="0">
              <a:lnSpc>
                <a:spcPct val="112000"/>
              </a:lnSpc>
              <a:buNone/>
            </a:pPr>
            <a:r>
              <a:rPr lang="en-US" sz="1700" dirty="0">
                <a:solidFill>
                  <a:srgbClr val="93A1C0"/>
                </a:solidFill>
                <a:latin typeface="Arial" pitchFamily="34" charset="0"/>
                <a:ea typeface="Arial" pitchFamily="34" charset="-122"/>
                <a:cs typeface="Arial" pitchFamily="34" charset="-120"/>
              </a:rPr>
              <a:t>O tom é o mesmo quando acerta e quando chuta. Quem lê não tem como separar.</a:t>
            </a:r>
            <a:endParaRPr lang="en-US" sz="1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09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09 · O TAMANHO DO ERRO</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A IA erra quase metade das vezes, até em notícia.</a:t>
            </a:r>
            <a:endParaRPr lang="en-US" sz="3400" dirty="0"/>
          </a:p>
        </p:txBody>
      </p:sp>
      <p:sp>
        <p:nvSpPr>
          <p:cNvPr id="9" name="Text 5"/>
          <p:cNvSpPr/>
          <p:nvPr/>
        </p:nvSpPr>
        <p:spPr>
          <a:xfrm>
            <a:off x="640080" y="2275332"/>
            <a:ext cx="7263098" cy="615696"/>
          </a:xfrm>
          <a:prstGeom prst="rect">
            <a:avLst/>
          </a:prstGeom>
          <a:noFill/>
          <a:ln/>
        </p:spPr>
        <p:txBody>
          <a:bodyPr wrap="square" lIns="0" tIns="0" rIns="0" bIns="0" rtlCol="0" anchor="t"/>
          <a:lstStyle/>
          <a:p>
            <a:pPr indent="0" marL="0">
              <a:lnSpc>
                <a:spcPct val="110000"/>
              </a:lnSpc>
              <a:buNone/>
            </a:pPr>
            <a:r>
              <a:rPr lang="en-US" sz="1700" dirty="0">
                <a:solidFill>
                  <a:srgbClr val="93A1C0"/>
                </a:solidFill>
                <a:latin typeface="Arial" pitchFamily="34" charset="0"/>
                <a:ea typeface="Arial" pitchFamily="34" charset="-122"/>
                <a:cs typeface="Arial" pitchFamily="34" charset="-120"/>
              </a:rPr>
              <a:t>ChatGPT, Copilot, Gemini e Perplexity foram testados por 22 emissoras públicas com a BBC. E os modelos novos inventam mais que os antigos.</a:t>
            </a:r>
            <a:endParaRPr lang="en-US" sz="1700" dirty="0"/>
          </a:p>
        </p:txBody>
      </p:sp>
      <p:sp>
        <p:nvSpPr>
          <p:cNvPr id="10" name="Shape 6"/>
          <p:cNvSpPr/>
          <p:nvPr/>
        </p:nvSpPr>
        <p:spPr>
          <a:xfrm>
            <a:off x="640080" y="3302508"/>
            <a:ext cx="4206240" cy="2915412"/>
          </a:xfrm>
          <a:prstGeom prst="roundRect">
            <a:avLst>
              <a:gd name="adj" fmla="val 2509"/>
            </a:avLst>
          </a:prstGeom>
          <a:solidFill>
            <a:srgbClr val="0E1A36"/>
          </a:solidFill>
          <a:ln w="9525">
            <a:solidFill>
              <a:srgbClr val="22325A"/>
            </a:solidFill>
            <a:prstDash val="solid"/>
          </a:ln>
        </p:spPr>
      </p:sp>
      <p:sp>
        <p:nvSpPr>
          <p:cNvPr id="11" name="Text 7"/>
          <p:cNvSpPr/>
          <p:nvPr/>
        </p:nvSpPr>
        <p:spPr>
          <a:xfrm>
            <a:off x="914400" y="3531108"/>
            <a:ext cx="3657600" cy="274320"/>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RESPOSTAS COM PROBLEMA SÉRIO</a:t>
            </a:r>
            <a:endParaRPr lang="en-US" sz="1200" dirty="0"/>
          </a:p>
        </p:txBody>
      </p:sp>
      <p:sp>
        <p:nvSpPr>
          <p:cNvPr id="12" name="Text 8"/>
          <p:cNvSpPr/>
          <p:nvPr/>
        </p:nvSpPr>
        <p:spPr>
          <a:xfrm>
            <a:off x="914400" y="5760720"/>
            <a:ext cx="3657600" cy="256032"/>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EBU e BBC, 2025 · 3.000 respostas</a:t>
            </a:r>
            <a:endParaRPr lang="en-US" sz="1200" dirty="0"/>
          </a:p>
        </p:txBody>
      </p:sp>
      <p:sp>
        <p:nvSpPr>
          <p:cNvPr id="13" name="Shape 9"/>
          <p:cNvSpPr/>
          <p:nvPr/>
        </p:nvSpPr>
        <p:spPr>
          <a:xfrm>
            <a:off x="1902714" y="3869436"/>
            <a:ext cx="1680972" cy="1680972"/>
          </a:xfrm>
          <a:prstGeom prst="blockArc">
            <a:avLst>
              <a:gd name="adj1" fmla="val 0"/>
              <a:gd name="adj2" fmla="val 21594000"/>
              <a:gd name="adj3" fmla="val 8000"/>
            </a:avLst>
          </a:prstGeom>
          <a:solidFill>
            <a:srgbClr val="22325A"/>
          </a:solidFill>
          <a:ln w="12700">
            <a:solidFill>
              <a:srgbClr val="22325A"/>
            </a:solidFill>
            <a:prstDash val="solid"/>
          </a:ln>
        </p:spPr>
      </p:sp>
      <p:sp>
        <p:nvSpPr>
          <p:cNvPr id="14" name="anim-roda-9"/>
          <p:cNvSpPr/>
          <p:nvPr/>
        </p:nvSpPr>
        <p:spPr>
          <a:xfrm>
            <a:off x="1902714" y="3869436"/>
            <a:ext cx="1680972" cy="1680972"/>
          </a:xfrm>
          <a:prstGeom prst="blockArc">
            <a:avLst>
              <a:gd name="adj1" fmla="val 16200000"/>
              <a:gd name="adj2" fmla="val 4320000"/>
              <a:gd name="adj3" fmla="val 8000"/>
            </a:avLst>
          </a:prstGeom>
          <a:solidFill>
            <a:srgbClr val="FF5A60"/>
          </a:solidFill>
          <a:ln w="12700">
            <a:solidFill>
              <a:srgbClr val="FF5A60"/>
            </a:solidFill>
            <a:prstDash val="solid"/>
          </a:ln>
        </p:spPr>
      </p:sp>
      <p:sp>
        <p:nvSpPr>
          <p:cNvPr id="15" name="Text 11"/>
          <p:cNvSpPr/>
          <p:nvPr/>
        </p:nvSpPr>
        <p:spPr>
          <a:xfrm>
            <a:off x="1902714" y="3869436"/>
            <a:ext cx="1680972" cy="1680972"/>
          </a:xfrm>
          <a:prstGeom prst="rect">
            <a:avLst/>
          </a:prstGeom>
          <a:noFill/>
          <a:ln/>
        </p:spPr>
        <p:txBody>
          <a:bodyPr wrap="square" lIns="0" tIns="0" rIns="0" bIns="0" rtlCol="0" anchor="ctr"/>
          <a:lstStyle/>
          <a:p>
            <a:pPr algn="ctr" indent="0" marL="0">
              <a:buNone/>
            </a:pPr>
            <a:r>
              <a:rPr lang="en-US" sz="3200" b="1" dirty="0">
                <a:solidFill>
                  <a:srgbClr val="F4F6FB"/>
                </a:solidFill>
                <a:latin typeface="Arial" pitchFamily="34" charset="0"/>
                <a:ea typeface="Arial" pitchFamily="34" charset="-122"/>
                <a:cs typeface="Arial" pitchFamily="34" charset="-120"/>
              </a:rPr>
              <a:t>45%</a:t>
            </a:r>
            <a:endParaRPr lang="en-US" sz="3200" dirty="0"/>
          </a:p>
        </p:txBody>
      </p:sp>
      <p:sp>
        <p:nvSpPr>
          <p:cNvPr id="16" name="Shape 12"/>
          <p:cNvSpPr/>
          <p:nvPr/>
        </p:nvSpPr>
        <p:spPr>
          <a:xfrm>
            <a:off x="5074920" y="3302508"/>
            <a:ext cx="6476695" cy="2915412"/>
          </a:xfrm>
          <a:prstGeom prst="roundRect">
            <a:avLst>
              <a:gd name="adj" fmla="val 2509"/>
            </a:avLst>
          </a:prstGeom>
          <a:solidFill>
            <a:srgbClr val="0E1A36"/>
          </a:solidFill>
          <a:ln w="9525">
            <a:solidFill>
              <a:srgbClr val="22325A"/>
            </a:solidFill>
            <a:prstDash val="solid"/>
          </a:ln>
        </p:spPr>
      </p:sp>
      <p:sp>
        <p:nvSpPr>
          <p:cNvPr id="17" name="Text 13"/>
          <p:cNvSpPr/>
          <p:nvPr/>
        </p:nvSpPr>
        <p:spPr>
          <a:xfrm>
            <a:off x="5349240" y="3531108"/>
            <a:ext cx="5928055" cy="274320"/>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RESPOSTAS INVENTADAS NO TESTE DA OPENAI</a:t>
            </a:r>
            <a:endParaRPr lang="en-US" sz="1200" dirty="0"/>
          </a:p>
        </p:txBody>
      </p:sp>
      <p:sp>
        <p:nvSpPr>
          <p:cNvPr id="18" name="Text 14"/>
          <p:cNvSpPr/>
          <p:nvPr/>
        </p:nvSpPr>
        <p:spPr>
          <a:xfrm>
            <a:off x="5349240" y="5760720"/>
            <a:ext cx="5928055" cy="256032"/>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OpenAI, teste PersonQA, via TechCrunch, 2025</a:t>
            </a:r>
            <a:endParaRPr lang="en-US" sz="1200" dirty="0"/>
          </a:p>
        </p:txBody>
      </p:sp>
      <p:sp>
        <p:nvSpPr>
          <p:cNvPr id="19" name="Text 15"/>
          <p:cNvSpPr/>
          <p:nvPr/>
        </p:nvSpPr>
        <p:spPr>
          <a:xfrm>
            <a:off x="5349240" y="4034028"/>
            <a:ext cx="1188720" cy="316484"/>
          </a:xfrm>
          <a:prstGeom prst="rect">
            <a:avLst/>
          </a:prstGeom>
          <a:noFill/>
          <a:ln/>
        </p:spPr>
        <p:txBody>
          <a:bodyPr wrap="square" lIns="0" tIns="0" rIns="0" bIns="0" rtlCol="0" anchor="ctr"/>
          <a:lstStyle/>
          <a:p>
            <a:pPr indent="0" marL="0">
              <a:buNone/>
            </a:pPr>
            <a:r>
              <a:rPr lang="en-US" sz="1500" dirty="0">
                <a:solidFill>
                  <a:srgbClr val="93A1C0"/>
                </a:solidFill>
                <a:latin typeface="Arial" pitchFamily="34" charset="0"/>
                <a:ea typeface="Arial" pitchFamily="34" charset="-122"/>
                <a:cs typeface="Arial" pitchFamily="34" charset="-120"/>
              </a:rPr>
              <a:t>o1</a:t>
            </a:r>
            <a:endParaRPr lang="en-US" sz="1500" dirty="0"/>
          </a:p>
        </p:txBody>
      </p:sp>
      <p:sp>
        <p:nvSpPr>
          <p:cNvPr id="20" name="anim-esq-10"/>
          <p:cNvSpPr/>
          <p:nvPr/>
        </p:nvSpPr>
        <p:spPr>
          <a:xfrm>
            <a:off x="6583680" y="4034028"/>
            <a:ext cx="1033784" cy="316484"/>
          </a:xfrm>
          <a:prstGeom prst="rect">
            <a:avLst/>
          </a:prstGeom>
          <a:solidFill>
            <a:srgbClr val="5B78C4"/>
          </a:solidFill>
          <a:ln w="12700">
            <a:solidFill>
              <a:srgbClr val="5B78C4"/>
            </a:solidFill>
            <a:prstDash val="solid"/>
          </a:ln>
        </p:spPr>
      </p:sp>
      <p:sp>
        <p:nvSpPr>
          <p:cNvPr id="21" name="Text 17"/>
          <p:cNvSpPr/>
          <p:nvPr/>
        </p:nvSpPr>
        <p:spPr>
          <a:xfrm>
            <a:off x="7754624" y="4034028"/>
            <a:ext cx="2011680" cy="316484"/>
          </a:xfrm>
          <a:prstGeom prst="rect">
            <a:avLst/>
          </a:prstGeom>
          <a:noFill/>
          <a:ln/>
        </p:spPr>
        <p:txBody>
          <a:bodyPr wrap="square" lIns="0" tIns="0" rIns="0" bIns="0" rtlCol="0" anchor="ctr"/>
          <a:lstStyle/>
          <a:p>
            <a:pPr indent="0" marL="0">
              <a:buNone/>
            </a:pPr>
            <a:r>
              <a:rPr lang="en-US" sz="2000" b="1" dirty="0">
                <a:solidFill>
                  <a:srgbClr val="F4F6FB"/>
                </a:solidFill>
                <a:latin typeface="Arial" pitchFamily="34" charset="0"/>
                <a:ea typeface="Arial" pitchFamily="34" charset="-122"/>
                <a:cs typeface="Arial" pitchFamily="34" charset="-120"/>
              </a:rPr>
              <a:t>16%</a:t>
            </a:r>
            <a:endParaRPr lang="en-US" sz="2000" dirty="0"/>
          </a:p>
        </p:txBody>
      </p:sp>
      <p:sp>
        <p:nvSpPr>
          <p:cNvPr id="22" name="Text 18"/>
          <p:cNvSpPr/>
          <p:nvPr/>
        </p:nvSpPr>
        <p:spPr>
          <a:xfrm>
            <a:off x="5349240" y="4579112"/>
            <a:ext cx="1188720" cy="316484"/>
          </a:xfrm>
          <a:prstGeom prst="rect">
            <a:avLst/>
          </a:prstGeom>
          <a:noFill/>
          <a:ln/>
        </p:spPr>
        <p:txBody>
          <a:bodyPr wrap="square" lIns="0" tIns="0" rIns="0" bIns="0" rtlCol="0" anchor="ctr"/>
          <a:lstStyle/>
          <a:p>
            <a:pPr indent="0" marL="0">
              <a:buNone/>
            </a:pPr>
            <a:r>
              <a:rPr lang="en-US" sz="1500" dirty="0">
                <a:solidFill>
                  <a:srgbClr val="93A1C0"/>
                </a:solidFill>
                <a:latin typeface="Arial" pitchFamily="34" charset="0"/>
                <a:ea typeface="Arial" pitchFamily="34" charset="-122"/>
                <a:cs typeface="Arial" pitchFamily="34" charset="-120"/>
              </a:rPr>
              <a:t>o3</a:t>
            </a:r>
            <a:endParaRPr lang="en-US" sz="1500" dirty="0"/>
          </a:p>
        </p:txBody>
      </p:sp>
      <p:sp>
        <p:nvSpPr>
          <p:cNvPr id="23" name="anim-esq-11"/>
          <p:cNvSpPr/>
          <p:nvPr/>
        </p:nvSpPr>
        <p:spPr>
          <a:xfrm>
            <a:off x="6583680" y="4579112"/>
            <a:ext cx="2132180" cy="316484"/>
          </a:xfrm>
          <a:prstGeom prst="rect">
            <a:avLst/>
          </a:prstGeom>
          <a:solidFill>
            <a:srgbClr val="FF8A3D"/>
          </a:solidFill>
          <a:ln w="12700">
            <a:solidFill>
              <a:srgbClr val="FF8A3D"/>
            </a:solidFill>
            <a:prstDash val="solid"/>
          </a:ln>
        </p:spPr>
      </p:sp>
      <p:sp>
        <p:nvSpPr>
          <p:cNvPr id="24" name="Text 20"/>
          <p:cNvSpPr/>
          <p:nvPr/>
        </p:nvSpPr>
        <p:spPr>
          <a:xfrm>
            <a:off x="8853020" y="4579112"/>
            <a:ext cx="2011680" cy="316484"/>
          </a:xfrm>
          <a:prstGeom prst="rect">
            <a:avLst/>
          </a:prstGeom>
          <a:noFill/>
          <a:ln/>
        </p:spPr>
        <p:txBody>
          <a:bodyPr wrap="square" lIns="0" tIns="0" rIns="0" bIns="0" rtlCol="0" anchor="ctr"/>
          <a:lstStyle/>
          <a:p>
            <a:pPr indent="0" marL="0">
              <a:buNone/>
            </a:pPr>
            <a:r>
              <a:rPr lang="en-US" sz="2000" b="1" dirty="0">
                <a:solidFill>
                  <a:srgbClr val="F4F6FB"/>
                </a:solidFill>
                <a:latin typeface="Arial" pitchFamily="34" charset="0"/>
                <a:ea typeface="Arial" pitchFamily="34" charset="-122"/>
                <a:cs typeface="Arial" pitchFamily="34" charset="-120"/>
              </a:rPr>
              <a:t>33%</a:t>
            </a:r>
            <a:endParaRPr lang="en-US" sz="2000" dirty="0"/>
          </a:p>
        </p:txBody>
      </p:sp>
      <p:sp>
        <p:nvSpPr>
          <p:cNvPr id="25" name="Text 21"/>
          <p:cNvSpPr/>
          <p:nvPr/>
        </p:nvSpPr>
        <p:spPr>
          <a:xfrm>
            <a:off x="5349240" y="5124196"/>
            <a:ext cx="1188720" cy="316484"/>
          </a:xfrm>
          <a:prstGeom prst="rect">
            <a:avLst/>
          </a:prstGeom>
          <a:noFill/>
          <a:ln/>
        </p:spPr>
        <p:txBody>
          <a:bodyPr wrap="square" lIns="0" tIns="0" rIns="0" bIns="0" rtlCol="0" anchor="ctr"/>
          <a:lstStyle/>
          <a:p>
            <a:pPr indent="0" marL="0">
              <a:buNone/>
            </a:pPr>
            <a:r>
              <a:rPr lang="en-US" sz="1500" dirty="0">
                <a:solidFill>
                  <a:srgbClr val="93A1C0"/>
                </a:solidFill>
                <a:latin typeface="Arial" pitchFamily="34" charset="0"/>
                <a:ea typeface="Arial" pitchFamily="34" charset="-122"/>
                <a:cs typeface="Arial" pitchFamily="34" charset="-120"/>
              </a:rPr>
              <a:t>o4‑mini</a:t>
            </a:r>
            <a:endParaRPr lang="en-US" sz="1500" dirty="0"/>
          </a:p>
        </p:txBody>
      </p:sp>
      <p:sp>
        <p:nvSpPr>
          <p:cNvPr id="26" name="anim-esq-12"/>
          <p:cNvSpPr/>
          <p:nvPr/>
        </p:nvSpPr>
        <p:spPr>
          <a:xfrm>
            <a:off x="6583680" y="5124196"/>
            <a:ext cx="3101352" cy="316484"/>
          </a:xfrm>
          <a:prstGeom prst="rect">
            <a:avLst/>
          </a:prstGeom>
          <a:solidFill>
            <a:srgbClr val="FF5A60"/>
          </a:solidFill>
          <a:ln w="12700">
            <a:solidFill>
              <a:srgbClr val="FF5A60"/>
            </a:solidFill>
            <a:prstDash val="solid"/>
          </a:ln>
        </p:spPr>
      </p:sp>
      <p:sp>
        <p:nvSpPr>
          <p:cNvPr id="27" name="Text 23"/>
          <p:cNvSpPr/>
          <p:nvPr/>
        </p:nvSpPr>
        <p:spPr>
          <a:xfrm>
            <a:off x="9822192" y="5124196"/>
            <a:ext cx="2011680" cy="316484"/>
          </a:xfrm>
          <a:prstGeom prst="rect">
            <a:avLst/>
          </a:prstGeom>
          <a:noFill/>
          <a:ln/>
        </p:spPr>
        <p:txBody>
          <a:bodyPr wrap="square" lIns="0" tIns="0" rIns="0" bIns="0" rtlCol="0" anchor="ctr"/>
          <a:lstStyle/>
          <a:p>
            <a:pPr indent="0" marL="0">
              <a:buNone/>
            </a:pPr>
            <a:r>
              <a:rPr lang="en-US" sz="2000" b="1" dirty="0">
                <a:solidFill>
                  <a:srgbClr val="F4F6FB"/>
                </a:solidFill>
                <a:latin typeface="Arial" pitchFamily="34" charset="0"/>
                <a:ea typeface="Arial" pitchFamily="34" charset="-122"/>
                <a:cs typeface="Arial" pitchFamily="34" charset="-120"/>
              </a:rPr>
              <a:t>48%</a:t>
            </a:r>
            <a:endParaRPr lang="en-US"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10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10 · NO DIA A DIA</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Os 10 erros que mais se repetem.</a:t>
            </a:r>
            <a:endParaRPr lang="en-US" sz="3400" dirty="0"/>
          </a:p>
        </p:txBody>
      </p:sp>
      <p:sp>
        <p:nvSpPr>
          <p:cNvPr id="9" name="Shape 5"/>
          <p:cNvSpPr/>
          <p:nvPr/>
        </p:nvSpPr>
        <p:spPr>
          <a:xfrm>
            <a:off x="640080" y="2522220"/>
            <a:ext cx="5272888" cy="0"/>
          </a:xfrm>
          <a:prstGeom prst="line">
            <a:avLst/>
          </a:prstGeom>
          <a:noFill/>
          <a:ln w="9525">
            <a:solidFill>
              <a:srgbClr val="22325A"/>
            </a:solidFill>
            <a:prstDash val="solid"/>
          </a:ln>
        </p:spPr>
      </p:sp>
      <p:sp>
        <p:nvSpPr>
          <p:cNvPr id="10" name="Text 6"/>
          <p:cNvSpPr/>
          <p:nvPr/>
        </p:nvSpPr>
        <p:spPr>
          <a:xfrm>
            <a:off x="640080" y="2631948"/>
            <a:ext cx="640080" cy="510540"/>
          </a:xfrm>
          <a:prstGeom prst="rect">
            <a:avLst/>
          </a:prstGeom>
          <a:noFill/>
          <a:ln/>
        </p:spPr>
        <p:txBody>
          <a:bodyPr wrap="square" lIns="0" tIns="0" rIns="0" bIns="0" rtlCol="0" anchor="t"/>
          <a:lstStyle/>
          <a:p>
            <a:pPr indent="0" marL="0">
              <a:buNone/>
            </a:pPr>
            <a:r>
              <a:rPr lang="en-US" sz="2200" b="1" dirty="0">
                <a:solidFill>
                  <a:srgbClr val="F7E219"/>
                </a:solidFill>
                <a:latin typeface="Arial" pitchFamily="34" charset="0"/>
                <a:ea typeface="Arial" pitchFamily="34" charset="-122"/>
                <a:cs typeface="Arial" pitchFamily="34" charset="-120"/>
              </a:rPr>
              <a:t>01</a:t>
            </a:r>
            <a:endParaRPr lang="en-US" sz="2200" dirty="0"/>
          </a:p>
        </p:txBody>
      </p:sp>
      <p:sp>
        <p:nvSpPr>
          <p:cNvPr id="11" name="Text 7"/>
          <p:cNvSpPr/>
          <p:nvPr/>
        </p:nvSpPr>
        <p:spPr>
          <a:xfrm>
            <a:off x="1371600" y="2631948"/>
            <a:ext cx="4541368" cy="510540"/>
          </a:xfrm>
          <a:prstGeom prst="rect">
            <a:avLst/>
          </a:prstGeom>
          <a:noFill/>
          <a:ln/>
        </p:spPr>
        <p:txBody>
          <a:bodyPr wrap="square" lIns="0" tIns="0" rIns="0" bIns="0" rtlCol="0" anchor="t"/>
          <a:lstStyle/>
          <a:p>
            <a:pPr indent="0" marL="0">
              <a:buNone/>
            </a:pPr>
            <a:r>
              <a:rPr lang="en-US" sz="1900" b="1" dirty="0">
                <a:solidFill>
                  <a:srgbClr val="F4F6FB"/>
                </a:solidFill>
                <a:latin typeface="Arial" pitchFamily="34" charset="0"/>
                <a:ea typeface="Arial" pitchFamily="34" charset="-122"/>
                <a:cs typeface="Arial" pitchFamily="34" charset="-120"/>
              </a:rPr>
              <a:t>Efeito fantasma</a:t>
            </a:r>
            <a:endParaRPr lang="en-US" sz="1900" dirty="0"/>
          </a:p>
          <a:p>
            <a:pPr indent="0" marL="0">
              <a:buNone/>
            </a:pPr>
            <a:r>
              <a:rPr lang="en-US" sz="1500" dirty="0">
                <a:solidFill>
                  <a:srgbClr val="93A1C0"/>
                </a:solidFill>
                <a:latin typeface="Arial" pitchFamily="34" charset="0"/>
                <a:ea typeface="Arial" pitchFamily="34" charset="-122"/>
                <a:cs typeface="Arial" pitchFamily="34" charset="-120"/>
              </a:rPr>
              <a:t>papel ou tecido se mexendo na prensa</a:t>
            </a:r>
            <a:endParaRPr lang="en-US" sz="1900" dirty="0"/>
          </a:p>
        </p:txBody>
      </p:sp>
      <p:sp>
        <p:nvSpPr>
          <p:cNvPr id="12" name="Shape 8"/>
          <p:cNvSpPr/>
          <p:nvPr/>
        </p:nvSpPr>
        <p:spPr>
          <a:xfrm>
            <a:off x="640080" y="3215640"/>
            <a:ext cx="5272888" cy="0"/>
          </a:xfrm>
          <a:prstGeom prst="line">
            <a:avLst/>
          </a:prstGeom>
          <a:noFill/>
          <a:ln w="9525">
            <a:solidFill>
              <a:srgbClr val="22325A"/>
            </a:solidFill>
            <a:prstDash val="solid"/>
          </a:ln>
        </p:spPr>
      </p:sp>
      <p:sp>
        <p:nvSpPr>
          <p:cNvPr id="13" name="Text 9"/>
          <p:cNvSpPr/>
          <p:nvPr/>
        </p:nvSpPr>
        <p:spPr>
          <a:xfrm>
            <a:off x="640080" y="3325368"/>
            <a:ext cx="640080" cy="510540"/>
          </a:xfrm>
          <a:prstGeom prst="rect">
            <a:avLst/>
          </a:prstGeom>
          <a:noFill/>
          <a:ln/>
        </p:spPr>
        <p:txBody>
          <a:bodyPr wrap="square" lIns="0" tIns="0" rIns="0" bIns="0" rtlCol="0" anchor="t"/>
          <a:lstStyle/>
          <a:p>
            <a:pPr indent="0" marL="0">
              <a:buNone/>
            </a:pPr>
            <a:r>
              <a:rPr lang="en-US" sz="2200" b="1" dirty="0">
                <a:solidFill>
                  <a:srgbClr val="F7E219"/>
                </a:solidFill>
                <a:latin typeface="Arial" pitchFamily="34" charset="0"/>
                <a:ea typeface="Arial" pitchFamily="34" charset="-122"/>
                <a:cs typeface="Arial" pitchFamily="34" charset="-120"/>
              </a:rPr>
              <a:t>02</a:t>
            </a:r>
            <a:endParaRPr lang="en-US" sz="2200" dirty="0"/>
          </a:p>
        </p:txBody>
      </p:sp>
      <p:sp>
        <p:nvSpPr>
          <p:cNvPr id="14" name="Text 10"/>
          <p:cNvSpPr/>
          <p:nvPr/>
        </p:nvSpPr>
        <p:spPr>
          <a:xfrm>
            <a:off x="1371600" y="3325368"/>
            <a:ext cx="4541368" cy="510540"/>
          </a:xfrm>
          <a:prstGeom prst="rect">
            <a:avLst/>
          </a:prstGeom>
          <a:noFill/>
          <a:ln/>
        </p:spPr>
        <p:txBody>
          <a:bodyPr wrap="square" lIns="0" tIns="0" rIns="0" bIns="0" rtlCol="0" anchor="t"/>
          <a:lstStyle/>
          <a:p>
            <a:pPr indent="0" marL="0">
              <a:buNone/>
            </a:pPr>
            <a:r>
              <a:rPr lang="en-US" sz="1900" b="1" dirty="0">
                <a:solidFill>
                  <a:srgbClr val="F4F6FB"/>
                </a:solidFill>
                <a:latin typeface="Arial" pitchFamily="34" charset="0"/>
                <a:ea typeface="Arial" pitchFamily="34" charset="-122"/>
                <a:cs typeface="Arial" pitchFamily="34" charset="-120"/>
              </a:rPr>
              <a:t>Cor desbotada</a:t>
            </a:r>
            <a:endParaRPr lang="en-US" sz="1900" dirty="0"/>
          </a:p>
          <a:p>
            <a:pPr indent="0" marL="0">
              <a:buNone/>
            </a:pPr>
            <a:r>
              <a:rPr lang="en-US" sz="1500" dirty="0">
                <a:solidFill>
                  <a:srgbClr val="93A1C0"/>
                </a:solidFill>
                <a:latin typeface="Arial" pitchFamily="34" charset="0"/>
                <a:ea typeface="Arial" pitchFamily="34" charset="-122"/>
                <a:cs typeface="Arial" pitchFamily="34" charset="-120"/>
              </a:rPr>
              <a:t>temperatura, tempo ou tinta</a:t>
            </a:r>
            <a:endParaRPr lang="en-US" sz="1900" dirty="0"/>
          </a:p>
        </p:txBody>
      </p:sp>
      <p:sp>
        <p:nvSpPr>
          <p:cNvPr id="15" name="Shape 11"/>
          <p:cNvSpPr/>
          <p:nvPr/>
        </p:nvSpPr>
        <p:spPr>
          <a:xfrm>
            <a:off x="640080" y="3909060"/>
            <a:ext cx="5272888" cy="0"/>
          </a:xfrm>
          <a:prstGeom prst="line">
            <a:avLst/>
          </a:prstGeom>
          <a:noFill/>
          <a:ln w="9525">
            <a:solidFill>
              <a:srgbClr val="22325A"/>
            </a:solidFill>
            <a:prstDash val="solid"/>
          </a:ln>
        </p:spPr>
      </p:sp>
      <p:sp>
        <p:nvSpPr>
          <p:cNvPr id="16" name="Text 12"/>
          <p:cNvSpPr/>
          <p:nvPr/>
        </p:nvSpPr>
        <p:spPr>
          <a:xfrm>
            <a:off x="640080" y="4018788"/>
            <a:ext cx="640080" cy="510540"/>
          </a:xfrm>
          <a:prstGeom prst="rect">
            <a:avLst/>
          </a:prstGeom>
          <a:noFill/>
          <a:ln/>
        </p:spPr>
        <p:txBody>
          <a:bodyPr wrap="square" lIns="0" tIns="0" rIns="0" bIns="0" rtlCol="0" anchor="t"/>
          <a:lstStyle/>
          <a:p>
            <a:pPr indent="0" marL="0">
              <a:buNone/>
            </a:pPr>
            <a:r>
              <a:rPr lang="en-US" sz="2200" b="1" dirty="0">
                <a:solidFill>
                  <a:srgbClr val="F7E219"/>
                </a:solidFill>
                <a:latin typeface="Arial" pitchFamily="34" charset="0"/>
                <a:ea typeface="Arial" pitchFamily="34" charset="-122"/>
                <a:cs typeface="Arial" pitchFamily="34" charset="-120"/>
              </a:rPr>
              <a:t>03</a:t>
            </a:r>
            <a:endParaRPr lang="en-US" sz="2200" dirty="0"/>
          </a:p>
        </p:txBody>
      </p:sp>
      <p:sp>
        <p:nvSpPr>
          <p:cNvPr id="17" name="Text 13"/>
          <p:cNvSpPr/>
          <p:nvPr/>
        </p:nvSpPr>
        <p:spPr>
          <a:xfrm>
            <a:off x="1371600" y="4018788"/>
            <a:ext cx="4541368" cy="510540"/>
          </a:xfrm>
          <a:prstGeom prst="rect">
            <a:avLst/>
          </a:prstGeom>
          <a:noFill/>
          <a:ln/>
        </p:spPr>
        <p:txBody>
          <a:bodyPr wrap="square" lIns="0" tIns="0" rIns="0" bIns="0" rtlCol="0" anchor="t"/>
          <a:lstStyle/>
          <a:p>
            <a:pPr indent="0" marL="0">
              <a:buNone/>
            </a:pPr>
            <a:r>
              <a:rPr lang="en-US" sz="1900" b="1" dirty="0">
                <a:solidFill>
                  <a:srgbClr val="F4F6FB"/>
                </a:solidFill>
                <a:latin typeface="Arial" pitchFamily="34" charset="0"/>
                <a:ea typeface="Arial" pitchFamily="34" charset="-122"/>
                <a:cs typeface="Arial" pitchFamily="34" charset="-120"/>
              </a:rPr>
              <a:t>Perfil de cor errado</a:t>
            </a:r>
            <a:endParaRPr lang="en-US" sz="1900" dirty="0"/>
          </a:p>
          <a:p>
            <a:pPr indent="0" marL="0">
              <a:buNone/>
            </a:pPr>
            <a:r>
              <a:rPr lang="en-US" sz="1500" dirty="0">
                <a:solidFill>
                  <a:srgbClr val="93A1C0"/>
                </a:solidFill>
                <a:latin typeface="Arial" pitchFamily="34" charset="0"/>
                <a:ea typeface="Arial" pitchFamily="34" charset="-122"/>
                <a:cs typeface="Arial" pitchFamily="34" charset="-120"/>
              </a:rPr>
              <a:t>cor amarelada ou avermelhada</a:t>
            </a:r>
            <a:endParaRPr lang="en-US" sz="1900" dirty="0"/>
          </a:p>
        </p:txBody>
      </p:sp>
      <p:sp>
        <p:nvSpPr>
          <p:cNvPr id="18" name="Shape 14"/>
          <p:cNvSpPr/>
          <p:nvPr/>
        </p:nvSpPr>
        <p:spPr>
          <a:xfrm>
            <a:off x="640080" y="4602480"/>
            <a:ext cx="5272888" cy="0"/>
          </a:xfrm>
          <a:prstGeom prst="line">
            <a:avLst/>
          </a:prstGeom>
          <a:noFill/>
          <a:ln w="9525">
            <a:solidFill>
              <a:srgbClr val="22325A"/>
            </a:solidFill>
            <a:prstDash val="solid"/>
          </a:ln>
        </p:spPr>
      </p:sp>
      <p:sp>
        <p:nvSpPr>
          <p:cNvPr id="19" name="Text 15"/>
          <p:cNvSpPr/>
          <p:nvPr/>
        </p:nvSpPr>
        <p:spPr>
          <a:xfrm>
            <a:off x="640080" y="4712208"/>
            <a:ext cx="640080" cy="510540"/>
          </a:xfrm>
          <a:prstGeom prst="rect">
            <a:avLst/>
          </a:prstGeom>
          <a:noFill/>
          <a:ln/>
        </p:spPr>
        <p:txBody>
          <a:bodyPr wrap="square" lIns="0" tIns="0" rIns="0" bIns="0" rtlCol="0" anchor="t"/>
          <a:lstStyle/>
          <a:p>
            <a:pPr indent="0" marL="0">
              <a:buNone/>
            </a:pPr>
            <a:r>
              <a:rPr lang="en-US" sz="2200" b="1" dirty="0">
                <a:solidFill>
                  <a:srgbClr val="F7E219"/>
                </a:solidFill>
                <a:latin typeface="Arial" pitchFamily="34" charset="0"/>
                <a:ea typeface="Arial" pitchFamily="34" charset="-122"/>
                <a:cs typeface="Arial" pitchFamily="34" charset="-120"/>
              </a:rPr>
              <a:t>04</a:t>
            </a:r>
            <a:endParaRPr lang="en-US" sz="2200" dirty="0"/>
          </a:p>
        </p:txBody>
      </p:sp>
      <p:sp>
        <p:nvSpPr>
          <p:cNvPr id="20" name="Text 16"/>
          <p:cNvSpPr/>
          <p:nvPr/>
        </p:nvSpPr>
        <p:spPr>
          <a:xfrm>
            <a:off x="1371600" y="4712208"/>
            <a:ext cx="4541368" cy="510540"/>
          </a:xfrm>
          <a:prstGeom prst="rect">
            <a:avLst/>
          </a:prstGeom>
          <a:noFill/>
          <a:ln/>
        </p:spPr>
        <p:txBody>
          <a:bodyPr wrap="square" lIns="0" tIns="0" rIns="0" bIns="0" rtlCol="0" anchor="t"/>
          <a:lstStyle/>
          <a:p>
            <a:pPr indent="0" marL="0">
              <a:buNone/>
            </a:pPr>
            <a:r>
              <a:rPr lang="en-US" sz="1900" b="1" dirty="0">
                <a:solidFill>
                  <a:srgbClr val="F4F6FB"/>
                </a:solidFill>
                <a:latin typeface="Arial" pitchFamily="34" charset="0"/>
                <a:ea typeface="Arial" pitchFamily="34" charset="-122"/>
                <a:cs typeface="Arial" pitchFamily="34" charset="-120"/>
              </a:rPr>
              <a:t>Marca de rolete</a:t>
            </a:r>
            <a:endParaRPr lang="en-US" sz="1900" dirty="0"/>
          </a:p>
          <a:p>
            <a:pPr indent="0" marL="0">
              <a:buNone/>
            </a:pPr>
            <a:r>
              <a:rPr lang="en-US" sz="1500" dirty="0">
                <a:solidFill>
                  <a:srgbClr val="93A1C0"/>
                </a:solidFill>
                <a:latin typeface="Arial" pitchFamily="34" charset="0"/>
                <a:ea typeface="Arial" pitchFamily="34" charset="-122"/>
                <a:cs typeface="Arial" pitchFamily="34" charset="-120"/>
              </a:rPr>
              <a:t>a resina do papel suja o rolete</a:t>
            </a:r>
            <a:endParaRPr lang="en-US" sz="1900" dirty="0"/>
          </a:p>
        </p:txBody>
      </p:sp>
      <p:sp>
        <p:nvSpPr>
          <p:cNvPr id="21" name="Shape 17"/>
          <p:cNvSpPr/>
          <p:nvPr/>
        </p:nvSpPr>
        <p:spPr>
          <a:xfrm>
            <a:off x="640080" y="5295900"/>
            <a:ext cx="5272888" cy="0"/>
          </a:xfrm>
          <a:prstGeom prst="line">
            <a:avLst/>
          </a:prstGeom>
          <a:noFill/>
          <a:ln w="9525">
            <a:solidFill>
              <a:srgbClr val="22325A"/>
            </a:solidFill>
            <a:prstDash val="solid"/>
          </a:ln>
        </p:spPr>
      </p:sp>
      <p:sp>
        <p:nvSpPr>
          <p:cNvPr id="22" name="Text 18"/>
          <p:cNvSpPr/>
          <p:nvPr/>
        </p:nvSpPr>
        <p:spPr>
          <a:xfrm>
            <a:off x="640080" y="5405628"/>
            <a:ext cx="640080" cy="510540"/>
          </a:xfrm>
          <a:prstGeom prst="rect">
            <a:avLst/>
          </a:prstGeom>
          <a:noFill/>
          <a:ln/>
        </p:spPr>
        <p:txBody>
          <a:bodyPr wrap="square" lIns="0" tIns="0" rIns="0" bIns="0" rtlCol="0" anchor="t"/>
          <a:lstStyle/>
          <a:p>
            <a:pPr indent="0" marL="0">
              <a:buNone/>
            </a:pPr>
            <a:r>
              <a:rPr lang="en-US" sz="2200" b="1" dirty="0">
                <a:solidFill>
                  <a:srgbClr val="F7E219"/>
                </a:solidFill>
                <a:latin typeface="Arial" pitchFamily="34" charset="0"/>
                <a:ea typeface="Arial" pitchFamily="34" charset="-122"/>
                <a:cs typeface="Arial" pitchFamily="34" charset="-120"/>
              </a:rPr>
              <a:t>05</a:t>
            </a:r>
            <a:endParaRPr lang="en-US" sz="2200" dirty="0"/>
          </a:p>
        </p:txBody>
      </p:sp>
      <p:sp>
        <p:nvSpPr>
          <p:cNvPr id="23" name="Text 19"/>
          <p:cNvSpPr/>
          <p:nvPr/>
        </p:nvSpPr>
        <p:spPr>
          <a:xfrm>
            <a:off x="1371600" y="5405628"/>
            <a:ext cx="4541368" cy="510540"/>
          </a:xfrm>
          <a:prstGeom prst="rect">
            <a:avLst/>
          </a:prstGeom>
          <a:noFill/>
          <a:ln/>
        </p:spPr>
        <p:txBody>
          <a:bodyPr wrap="square" lIns="0" tIns="0" rIns="0" bIns="0" rtlCol="0" anchor="t"/>
          <a:lstStyle/>
          <a:p>
            <a:pPr indent="0" marL="0">
              <a:buNone/>
            </a:pPr>
            <a:r>
              <a:rPr lang="en-US" sz="1900" b="1" dirty="0">
                <a:solidFill>
                  <a:srgbClr val="F4F6FB"/>
                </a:solidFill>
                <a:latin typeface="Arial" pitchFamily="34" charset="0"/>
                <a:ea typeface="Arial" pitchFamily="34" charset="-122"/>
                <a:cs typeface="Arial" pitchFamily="34" charset="-120"/>
              </a:rPr>
              <a:t>Pouco poliéster</a:t>
            </a:r>
            <a:endParaRPr lang="en-US" sz="1900" dirty="0"/>
          </a:p>
          <a:p>
            <a:pPr indent="0" marL="0">
              <a:buNone/>
            </a:pPr>
            <a:r>
              <a:rPr lang="en-US" sz="1500" dirty="0">
                <a:solidFill>
                  <a:srgbClr val="93A1C0"/>
                </a:solidFill>
                <a:latin typeface="Arial" pitchFamily="34" charset="0"/>
                <a:ea typeface="Arial" pitchFamily="34" charset="-122"/>
                <a:cs typeface="Arial" pitchFamily="34" charset="-120"/>
              </a:rPr>
              <a:t>a tinta não tem onde se fixar</a:t>
            </a:r>
            <a:endParaRPr lang="en-US" sz="1900" dirty="0"/>
          </a:p>
        </p:txBody>
      </p:sp>
      <p:sp>
        <p:nvSpPr>
          <p:cNvPr id="24" name="Shape 20"/>
          <p:cNvSpPr/>
          <p:nvPr/>
        </p:nvSpPr>
        <p:spPr>
          <a:xfrm>
            <a:off x="6278728" y="2522220"/>
            <a:ext cx="5272888" cy="0"/>
          </a:xfrm>
          <a:prstGeom prst="line">
            <a:avLst/>
          </a:prstGeom>
          <a:noFill/>
          <a:ln w="9525">
            <a:solidFill>
              <a:srgbClr val="22325A"/>
            </a:solidFill>
            <a:prstDash val="solid"/>
          </a:ln>
        </p:spPr>
      </p:sp>
      <p:sp>
        <p:nvSpPr>
          <p:cNvPr id="25" name="Text 21"/>
          <p:cNvSpPr/>
          <p:nvPr/>
        </p:nvSpPr>
        <p:spPr>
          <a:xfrm>
            <a:off x="6278728" y="2631948"/>
            <a:ext cx="640080" cy="510540"/>
          </a:xfrm>
          <a:prstGeom prst="rect">
            <a:avLst/>
          </a:prstGeom>
          <a:noFill/>
          <a:ln/>
        </p:spPr>
        <p:txBody>
          <a:bodyPr wrap="square" lIns="0" tIns="0" rIns="0" bIns="0" rtlCol="0" anchor="t"/>
          <a:lstStyle/>
          <a:p>
            <a:pPr indent="0" marL="0">
              <a:buNone/>
            </a:pPr>
            <a:r>
              <a:rPr lang="en-US" sz="2200" b="1" dirty="0">
                <a:solidFill>
                  <a:srgbClr val="F7E219"/>
                </a:solidFill>
                <a:latin typeface="Arial" pitchFamily="34" charset="0"/>
                <a:ea typeface="Arial" pitchFamily="34" charset="-122"/>
                <a:cs typeface="Arial" pitchFamily="34" charset="-120"/>
              </a:rPr>
              <a:t>06</a:t>
            </a:r>
            <a:endParaRPr lang="en-US" sz="2200" dirty="0"/>
          </a:p>
        </p:txBody>
      </p:sp>
      <p:sp>
        <p:nvSpPr>
          <p:cNvPr id="26" name="Text 22"/>
          <p:cNvSpPr/>
          <p:nvPr/>
        </p:nvSpPr>
        <p:spPr>
          <a:xfrm>
            <a:off x="7010248" y="2631948"/>
            <a:ext cx="4541368" cy="510540"/>
          </a:xfrm>
          <a:prstGeom prst="rect">
            <a:avLst/>
          </a:prstGeom>
          <a:noFill/>
          <a:ln/>
        </p:spPr>
        <p:txBody>
          <a:bodyPr wrap="square" lIns="0" tIns="0" rIns="0" bIns="0" rtlCol="0" anchor="t"/>
          <a:lstStyle/>
          <a:p>
            <a:pPr indent="0" marL="0">
              <a:buNone/>
            </a:pPr>
            <a:r>
              <a:rPr lang="en-US" sz="1900" b="1" dirty="0">
                <a:solidFill>
                  <a:srgbClr val="F4F6FB"/>
                </a:solidFill>
                <a:latin typeface="Arial" pitchFamily="34" charset="0"/>
                <a:ea typeface="Arial" pitchFamily="34" charset="-122"/>
                <a:cs typeface="Arial" pitchFamily="34" charset="-120"/>
              </a:rPr>
              <a:t>Umidade</a:t>
            </a:r>
            <a:endParaRPr lang="en-US" sz="1900" dirty="0"/>
          </a:p>
          <a:p>
            <a:pPr indent="0" marL="0">
              <a:buNone/>
            </a:pPr>
            <a:r>
              <a:rPr lang="en-US" sz="1500" dirty="0">
                <a:solidFill>
                  <a:srgbClr val="93A1C0"/>
                </a:solidFill>
                <a:latin typeface="Arial" pitchFamily="34" charset="0"/>
                <a:ea typeface="Arial" pitchFamily="34" charset="-122"/>
                <a:cs typeface="Arial" pitchFamily="34" charset="-120"/>
              </a:rPr>
              <a:t>estampa borrada ou manchada</a:t>
            </a:r>
            <a:endParaRPr lang="en-US" sz="1900" dirty="0"/>
          </a:p>
        </p:txBody>
      </p:sp>
      <p:sp>
        <p:nvSpPr>
          <p:cNvPr id="27" name="Shape 23"/>
          <p:cNvSpPr/>
          <p:nvPr/>
        </p:nvSpPr>
        <p:spPr>
          <a:xfrm>
            <a:off x="6278728" y="3215640"/>
            <a:ext cx="5272888" cy="0"/>
          </a:xfrm>
          <a:prstGeom prst="line">
            <a:avLst/>
          </a:prstGeom>
          <a:noFill/>
          <a:ln w="9525">
            <a:solidFill>
              <a:srgbClr val="22325A"/>
            </a:solidFill>
            <a:prstDash val="solid"/>
          </a:ln>
        </p:spPr>
      </p:sp>
      <p:sp>
        <p:nvSpPr>
          <p:cNvPr id="28" name="Text 24"/>
          <p:cNvSpPr/>
          <p:nvPr/>
        </p:nvSpPr>
        <p:spPr>
          <a:xfrm>
            <a:off x="6278728" y="3325368"/>
            <a:ext cx="640080" cy="510540"/>
          </a:xfrm>
          <a:prstGeom prst="rect">
            <a:avLst/>
          </a:prstGeom>
          <a:noFill/>
          <a:ln/>
        </p:spPr>
        <p:txBody>
          <a:bodyPr wrap="square" lIns="0" tIns="0" rIns="0" bIns="0" rtlCol="0" anchor="t"/>
          <a:lstStyle/>
          <a:p>
            <a:pPr indent="0" marL="0">
              <a:buNone/>
            </a:pPr>
            <a:r>
              <a:rPr lang="en-US" sz="2200" b="1" dirty="0">
                <a:solidFill>
                  <a:srgbClr val="F7E219"/>
                </a:solidFill>
                <a:latin typeface="Arial" pitchFamily="34" charset="0"/>
                <a:ea typeface="Arial" pitchFamily="34" charset="-122"/>
                <a:cs typeface="Arial" pitchFamily="34" charset="-120"/>
              </a:rPr>
              <a:t>07</a:t>
            </a:r>
            <a:endParaRPr lang="en-US" sz="2200" dirty="0"/>
          </a:p>
        </p:txBody>
      </p:sp>
      <p:sp>
        <p:nvSpPr>
          <p:cNvPr id="29" name="Text 25"/>
          <p:cNvSpPr/>
          <p:nvPr/>
        </p:nvSpPr>
        <p:spPr>
          <a:xfrm>
            <a:off x="7010248" y="3325368"/>
            <a:ext cx="4541368" cy="510540"/>
          </a:xfrm>
          <a:prstGeom prst="rect">
            <a:avLst/>
          </a:prstGeom>
          <a:noFill/>
          <a:ln/>
        </p:spPr>
        <p:txBody>
          <a:bodyPr wrap="square" lIns="0" tIns="0" rIns="0" bIns="0" rtlCol="0" anchor="t"/>
          <a:lstStyle/>
          <a:p>
            <a:pPr indent="0" marL="0">
              <a:buNone/>
            </a:pPr>
            <a:r>
              <a:rPr lang="en-US" sz="1900" b="1" dirty="0">
                <a:solidFill>
                  <a:srgbClr val="F4F6FB"/>
                </a:solidFill>
                <a:latin typeface="Arial" pitchFamily="34" charset="0"/>
                <a:ea typeface="Arial" pitchFamily="34" charset="-122"/>
                <a:cs typeface="Arial" pitchFamily="34" charset="-120"/>
              </a:rPr>
              <a:t>Listras na impressão</a:t>
            </a:r>
            <a:endParaRPr lang="en-US" sz="1900" dirty="0"/>
          </a:p>
          <a:p>
            <a:pPr indent="0" marL="0">
              <a:buNone/>
            </a:pPr>
            <a:r>
              <a:rPr lang="en-US" sz="1500" dirty="0">
                <a:solidFill>
                  <a:srgbClr val="93A1C0"/>
                </a:solidFill>
                <a:latin typeface="Arial" pitchFamily="34" charset="0"/>
                <a:ea typeface="Arial" pitchFamily="34" charset="-122"/>
                <a:cs typeface="Arial" pitchFamily="34" charset="-120"/>
              </a:rPr>
              <a:t>cabeça entupida ou falta de tinta</a:t>
            </a:r>
            <a:endParaRPr lang="en-US" sz="1900" dirty="0"/>
          </a:p>
        </p:txBody>
      </p:sp>
      <p:sp>
        <p:nvSpPr>
          <p:cNvPr id="30" name="Shape 26"/>
          <p:cNvSpPr/>
          <p:nvPr/>
        </p:nvSpPr>
        <p:spPr>
          <a:xfrm>
            <a:off x="6278728" y="3909060"/>
            <a:ext cx="5272888" cy="0"/>
          </a:xfrm>
          <a:prstGeom prst="line">
            <a:avLst/>
          </a:prstGeom>
          <a:noFill/>
          <a:ln w="9525">
            <a:solidFill>
              <a:srgbClr val="22325A"/>
            </a:solidFill>
            <a:prstDash val="solid"/>
          </a:ln>
        </p:spPr>
      </p:sp>
      <p:sp>
        <p:nvSpPr>
          <p:cNvPr id="31" name="Text 27"/>
          <p:cNvSpPr/>
          <p:nvPr/>
        </p:nvSpPr>
        <p:spPr>
          <a:xfrm>
            <a:off x="6278728" y="4018788"/>
            <a:ext cx="640080" cy="510540"/>
          </a:xfrm>
          <a:prstGeom prst="rect">
            <a:avLst/>
          </a:prstGeom>
          <a:noFill/>
          <a:ln/>
        </p:spPr>
        <p:txBody>
          <a:bodyPr wrap="square" lIns="0" tIns="0" rIns="0" bIns="0" rtlCol="0" anchor="t"/>
          <a:lstStyle/>
          <a:p>
            <a:pPr indent="0" marL="0">
              <a:buNone/>
            </a:pPr>
            <a:r>
              <a:rPr lang="en-US" sz="2200" b="1" dirty="0">
                <a:solidFill>
                  <a:srgbClr val="F7E219"/>
                </a:solidFill>
                <a:latin typeface="Arial" pitchFamily="34" charset="0"/>
                <a:ea typeface="Arial" pitchFamily="34" charset="-122"/>
                <a:cs typeface="Arial" pitchFamily="34" charset="-120"/>
              </a:rPr>
              <a:t>08</a:t>
            </a:r>
            <a:endParaRPr lang="en-US" sz="2200" dirty="0"/>
          </a:p>
        </p:txBody>
      </p:sp>
      <p:sp>
        <p:nvSpPr>
          <p:cNvPr id="32" name="Text 28"/>
          <p:cNvSpPr/>
          <p:nvPr/>
        </p:nvSpPr>
        <p:spPr>
          <a:xfrm>
            <a:off x="7010248" y="4018788"/>
            <a:ext cx="4541368" cy="510540"/>
          </a:xfrm>
          <a:prstGeom prst="rect">
            <a:avLst/>
          </a:prstGeom>
          <a:noFill/>
          <a:ln/>
        </p:spPr>
        <p:txBody>
          <a:bodyPr wrap="square" lIns="0" tIns="0" rIns="0" bIns="0" rtlCol="0" anchor="t"/>
          <a:lstStyle/>
          <a:p>
            <a:pPr indent="0" marL="0">
              <a:buNone/>
            </a:pPr>
            <a:r>
              <a:rPr lang="en-US" sz="1900" b="1" dirty="0">
                <a:solidFill>
                  <a:srgbClr val="F4F6FB"/>
                </a:solidFill>
                <a:latin typeface="Arial" pitchFamily="34" charset="0"/>
                <a:ea typeface="Arial" pitchFamily="34" charset="-122"/>
                <a:cs typeface="Arial" pitchFamily="34" charset="-120"/>
              </a:rPr>
              <a:t>DTF descascando</a:t>
            </a:r>
            <a:endParaRPr lang="en-US" sz="1900" dirty="0"/>
          </a:p>
          <a:p>
            <a:pPr indent="0" marL="0">
              <a:buNone/>
            </a:pPr>
            <a:r>
              <a:rPr lang="en-US" sz="1500" dirty="0">
                <a:solidFill>
                  <a:srgbClr val="93A1C0"/>
                </a:solidFill>
                <a:latin typeface="Arial" pitchFamily="34" charset="0"/>
                <a:ea typeface="Arial" pitchFamily="34" charset="-122"/>
                <a:cs typeface="Arial" pitchFamily="34" charset="-120"/>
              </a:rPr>
              <a:t>tempo ou temperatura da transferência</a:t>
            </a:r>
            <a:endParaRPr lang="en-US" sz="1900" dirty="0"/>
          </a:p>
        </p:txBody>
      </p:sp>
      <p:sp>
        <p:nvSpPr>
          <p:cNvPr id="33" name="Shape 29"/>
          <p:cNvSpPr/>
          <p:nvPr/>
        </p:nvSpPr>
        <p:spPr>
          <a:xfrm>
            <a:off x="6278728" y="4602480"/>
            <a:ext cx="5272888" cy="0"/>
          </a:xfrm>
          <a:prstGeom prst="line">
            <a:avLst/>
          </a:prstGeom>
          <a:noFill/>
          <a:ln w="9525">
            <a:solidFill>
              <a:srgbClr val="22325A"/>
            </a:solidFill>
            <a:prstDash val="solid"/>
          </a:ln>
        </p:spPr>
      </p:sp>
      <p:sp>
        <p:nvSpPr>
          <p:cNvPr id="34" name="Text 30"/>
          <p:cNvSpPr/>
          <p:nvPr/>
        </p:nvSpPr>
        <p:spPr>
          <a:xfrm>
            <a:off x="6278728" y="4712208"/>
            <a:ext cx="640080" cy="510540"/>
          </a:xfrm>
          <a:prstGeom prst="rect">
            <a:avLst/>
          </a:prstGeom>
          <a:noFill/>
          <a:ln/>
        </p:spPr>
        <p:txBody>
          <a:bodyPr wrap="square" lIns="0" tIns="0" rIns="0" bIns="0" rtlCol="0" anchor="t"/>
          <a:lstStyle/>
          <a:p>
            <a:pPr indent="0" marL="0">
              <a:buNone/>
            </a:pPr>
            <a:r>
              <a:rPr lang="en-US" sz="2200" b="1" dirty="0">
                <a:solidFill>
                  <a:srgbClr val="F7E219"/>
                </a:solidFill>
                <a:latin typeface="Arial" pitchFamily="34" charset="0"/>
                <a:ea typeface="Arial" pitchFamily="34" charset="-122"/>
                <a:cs typeface="Arial" pitchFamily="34" charset="-120"/>
              </a:rPr>
              <a:t>09</a:t>
            </a:r>
            <a:endParaRPr lang="en-US" sz="2200" dirty="0"/>
          </a:p>
        </p:txBody>
      </p:sp>
      <p:sp>
        <p:nvSpPr>
          <p:cNvPr id="35" name="Text 31"/>
          <p:cNvSpPr/>
          <p:nvPr/>
        </p:nvSpPr>
        <p:spPr>
          <a:xfrm>
            <a:off x="7010248" y="4712208"/>
            <a:ext cx="4541368" cy="510540"/>
          </a:xfrm>
          <a:prstGeom prst="rect">
            <a:avLst/>
          </a:prstGeom>
          <a:noFill/>
          <a:ln/>
        </p:spPr>
        <p:txBody>
          <a:bodyPr wrap="square" lIns="0" tIns="0" rIns="0" bIns="0" rtlCol="0" anchor="t"/>
          <a:lstStyle/>
          <a:p>
            <a:pPr indent="0" marL="0">
              <a:buNone/>
            </a:pPr>
            <a:r>
              <a:rPr lang="en-US" sz="1900" b="1" dirty="0">
                <a:solidFill>
                  <a:srgbClr val="F4F6FB"/>
                </a:solidFill>
                <a:latin typeface="Arial" pitchFamily="34" charset="0"/>
                <a:ea typeface="Arial" pitchFamily="34" charset="-122"/>
                <a:cs typeface="Arial" pitchFamily="34" charset="-120"/>
              </a:rPr>
              <a:t>Pó de poliamida irregular</a:t>
            </a:r>
            <a:endParaRPr lang="en-US" sz="1900" dirty="0"/>
          </a:p>
          <a:p>
            <a:pPr indent="0" marL="0">
              <a:buNone/>
            </a:pPr>
            <a:r>
              <a:rPr lang="en-US" sz="1500" dirty="0">
                <a:solidFill>
                  <a:srgbClr val="93A1C0"/>
                </a:solidFill>
                <a:latin typeface="Arial" pitchFamily="34" charset="0"/>
                <a:ea typeface="Arial" pitchFamily="34" charset="-122"/>
                <a:cs typeface="Arial" pitchFamily="34" charset="-120"/>
              </a:rPr>
              <a:t>camada fina ou empelotada</a:t>
            </a:r>
            <a:endParaRPr lang="en-US" sz="1900" dirty="0"/>
          </a:p>
        </p:txBody>
      </p:sp>
      <p:sp>
        <p:nvSpPr>
          <p:cNvPr id="36" name="Shape 32"/>
          <p:cNvSpPr/>
          <p:nvPr/>
        </p:nvSpPr>
        <p:spPr>
          <a:xfrm>
            <a:off x="6278728" y="5295900"/>
            <a:ext cx="5272888" cy="0"/>
          </a:xfrm>
          <a:prstGeom prst="line">
            <a:avLst/>
          </a:prstGeom>
          <a:noFill/>
          <a:ln w="9525">
            <a:solidFill>
              <a:srgbClr val="22325A"/>
            </a:solidFill>
            <a:prstDash val="solid"/>
          </a:ln>
        </p:spPr>
      </p:sp>
      <p:sp>
        <p:nvSpPr>
          <p:cNvPr id="37" name="Text 33"/>
          <p:cNvSpPr/>
          <p:nvPr/>
        </p:nvSpPr>
        <p:spPr>
          <a:xfrm>
            <a:off x="6278728" y="5405628"/>
            <a:ext cx="640080" cy="510540"/>
          </a:xfrm>
          <a:prstGeom prst="rect">
            <a:avLst/>
          </a:prstGeom>
          <a:noFill/>
          <a:ln/>
        </p:spPr>
        <p:txBody>
          <a:bodyPr wrap="square" lIns="0" tIns="0" rIns="0" bIns="0" rtlCol="0" anchor="t"/>
          <a:lstStyle/>
          <a:p>
            <a:pPr indent="0" marL="0">
              <a:buNone/>
            </a:pPr>
            <a:r>
              <a:rPr lang="en-US" sz="2200" b="1" dirty="0">
                <a:solidFill>
                  <a:srgbClr val="F7E219"/>
                </a:solidFill>
                <a:latin typeface="Arial" pitchFamily="34" charset="0"/>
                <a:ea typeface="Arial" pitchFamily="34" charset="-122"/>
                <a:cs typeface="Arial" pitchFamily="34" charset="-120"/>
              </a:rPr>
              <a:t>10</a:t>
            </a:r>
            <a:endParaRPr lang="en-US" sz="2200" dirty="0"/>
          </a:p>
        </p:txBody>
      </p:sp>
      <p:sp>
        <p:nvSpPr>
          <p:cNvPr id="38" name="Text 34"/>
          <p:cNvSpPr/>
          <p:nvPr/>
        </p:nvSpPr>
        <p:spPr>
          <a:xfrm>
            <a:off x="7010248" y="5405628"/>
            <a:ext cx="4541368" cy="510540"/>
          </a:xfrm>
          <a:prstGeom prst="rect">
            <a:avLst/>
          </a:prstGeom>
          <a:noFill/>
          <a:ln/>
        </p:spPr>
        <p:txBody>
          <a:bodyPr wrap="square" lIns="0" tIns="0" rIns="0" bIns="0" rtlCol="0" anchor="t"/>
          <a:lstStyle/>
          <a:p>
            <a:pPr indent="0" marL="0">
              <a:buNone/>
            </a:pPr>
            <a:r>
              <a:rPr lang="en-US" sz="1900" b="1" dirty="0">
                <a:solidFill>
                  <a:srgbClr val="F4F6FB"/>
                </a:solidFill>
                <a:latin typeface="Arial" pitchFamily="34" charset="0"/>
                <a:ea typeface="Arial" pitchFamily="34" charset="-122"/>
                <a:cs typeface="Arial" pitchFamily="34" charset="-120"/>
              </a:rPr>
              <a:t>Cura do pó errada</a:t>
            </a:r>
            <a:endParaRPr lang="en-US" sz="1900" dirty="0"/>
          </a:p>
          <a:p>
            <a:pPr indent="0" marL="0">
              <a:buNone/>
            </a:pPr>
            <a:r>
              <a:rPr lang="en-US" sz="1500" dirty="0">
                <a:solidFill>
                  <a:srgbClr val="93A1C0"/>
                </a:solidFill>
                <a:latin typeface="Arial" pitchFamily="34" charset="0"/>
                <a:ea typeface="Arial" pitchFamily="34" charset="-122"/>
                <a:cs typeface="Arial" pitchFamily="34" charset="-120"/>
              </a:rPr>
              <a:t>crua solta, passada amarela</a:t>
            </a:r>
            <a:endParaRPr lang="en-US" sz="1900" dirty="0"/>
          </a:p>
        </p:txBody>
      </p:sp>
      <p:sp>
        <p:nvSpPr>
          <p:cNvPr id="39" name="Text 35"/>
          <p:cNvSpPr/>
          <p:nvPr/>
        </p:nvSpPr>
        <p:spPr>
          <a:xfrm>
            <a:off x="640080" y="6355080"/>
            <a:ext cx="10911535" cy="274320"/>
          </a:xfrm>
          <a:prstGeom prst="rect">
            <a:avLst/>
          </a:prstGeom>
          <a:noFill/>
          <a:ln/>
        </p:spPr>
        <p:txBody>
          <a:bodyPr wrap="square" lIns="0" tIns="0" rIns="0" bIns="0" rtlCol="0" anchor="ctr"/>
          <a:lstStyle/>
          <a:p>
            <a:pPr indent="0" marL="0">
              <a:buNone/>
            </a:pPr>
            <a:r>
              <a:rPr lang="en-US" sz="1050" dirty="0">
                <a:solidFill>
                  <a:srgbClr val="93A1C0"/>
                </a:solidFill>
                <a:latin typeface="Arial" pitchFamily="34" charset="0"/>
                <a:ea typeface="Arial" pitchFamily="34" charset="-122"/>
                <a:cs typeface="Arial" pitchFamily="34" charset="-120"/>
              </a:rPr>
              <a:t>Compilado de publicações do setor (FuturePrint&amp;Sign, 2025; Estampa Web) e das dúvidas enviadas pelo público.</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11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11 · A PROVA</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Três respostas que a IA deu com toda a certeza.</a:t>
            </a:r>
            <a:endParaRPr lang="en-US" sz="3400" dirty="0"/>
          </a:p>
        </p:txBody>
      </p:sp>
      <p:sp>
        <p:nvSpPr>
          <p:cNvPr id="9" name="Shape 5"/>
          <p:cNvSpPr/>
          <p:nvPr/>
        </p:nvSpPr>
        <p:spPr>
          <a:xfrm>
            <a:off x="640080" y="2522220"/>
            <a:ext cx="3484778" cy="3695700"/>
          </a:xfrm>
          <a:prstGeom prst="roundRect">
            <a:avLst>
              <a:gd name="adj" fmla="val 2099"/>
            </a:avLst>
          </a:prstGeom>
          <a:solidFill>
            <a:srgbClr val="0E1A36"/>
          </a:solidFill>
          <a:ln w="9525">
            <a:solidFill>
              <a:srgbClr val="22325A"/>
            </a:solidFill>
            <a:prstDash val="solid"/>
          </a:ln>
        </p:spPr>
      </p:sp>
      <p:sp>
        <p:nvSpPr>
          <p:cNvPr id="10" name="Text 6"/>
          <p:cNvSpPr/>
          <p:nvPr/>
        </p:nvSpPr>
        <p:spPr>
          <a:xfrm>
            <a:off x="868680" y="2750820"/>
            <a:ext cx="3027578" cy="509016"/>
          </a:xfrm>
          <a:prstGeom prst="rect">
            <a:avLst/>
          </a:prstGeom>
          <a:noFill/>
          <a:ln/>
        </p:spPr>
        <p:txBody>
          <a:bodyPr wrap="square" lIns="0" tIns="0" rIns="0" bIns="0" rtlCol="0" anchor="t"/>
          <a:lstStyle/>
          <a:p>
            <a:pPr indent="0" marL="0">
              <a:lnSpc>
                <a:spcPct val="95000"/>
              </a:lnSpc>
              <a:buNone/>
            </a:pPr>
            <a:r>
              <a:rPr lang="en-US" sz="1600" b="1" dirty="0">
                <a:solidFill>
                  <a:srgbClr val="F4F6FB"/>
                </a:solidFill>
                <a:latin typeface="Arial" pitchFamily="34" charset="0"/>
                <a:ea typeface="Arial" pitchFamily="34" charset="-122"/>
                <a:cs typeface="Arial" pitchFamily="34" charset="-120"/>
              </a:rPr>
              <a:t>Posso baixar o perfil de cor da internet para a L1250?</a:t>
            </a:r>
            <a:endParaRPr lang="en-US" sz="1600" dirty="0"/>
          </a:p>
        </p:txBody>
      </p:sp>
      <p:sp>
        <p:nvSpPr>
          <p:cNvPr id="11" name="Text 7"/>
          <p:cNvSpPr/>
          <p:nvPr/>
        </p:nvSpPr>
        <p:spPr>
          <a:xfrm>
            <a:off x="868680" y="3488436"/>
            <a:ext cx="3027578" cy="220980"/>
          </a:xfrm>
          <a:prstGeom prst="rect">
            <a:avLst/>
          </a:prstGeom>
          <a:noFill/>
          <a:ln/>
        </p:spPr>
        <p:txBody>
          <a:bodyPr wrap="square" lIns="0" tIns="0" rIns="0" bIns="0" rtlCol="0" anchor="t"/>
          <a:lstStyle/>
          <a:p>
            <a:pPr indent="0" marL="0">
              <a:buNone/>
            </a:pPr>
            <a:r>
              <a:rPr lang="en-US" sz="1150" b="1" spc="200" kern="0" dirty="0">
                <a:solidFill>
                  <a:srgbClr val="FF5A60"/>
                </a:solidFill>
                <a:latin typeface="Arial" pitchFamily="34" charset="0"/>
                <a:ea typeface="Arial" pitchFamily="34" charset="-122"/>
                <a:cs typeface="Arial" pitchFamily="34" charset="-120"/>
              </a:rPr>
              <a:t>✕  A IA RESPONDEU</a:t>
            </a:r>
            <a:endParaRPr lang="en-US" sz="1150" dirty="0"/>
          </a:p>
        </p:txBody>
      </p:sp>
      <p:sp>
        <p:nvSpPr>
          <p:cNvPr id="12" name="Text 8"/>
          <p:cNvSpPr/>
          <p:nvPr/>
        </p:nvSpPr>
        <p:spPr>
          <a:xfrm>
            <a:off x="868680" y="3764280"/>
            <a:ext cx="3027578" cy="717804"/>
          </a:xfrm>
          <a:prstGeom prst="rect">
            <a:avLst/>
          </a:prstGeom>
          <a:noFill/>
          <a:ln/>
        </p:spPr>
        <p:txBody>
          <a:bodyPr wrap="square" lIns="0" tIns="0" rIns="0" bIns="0" rtlCol="0" anchor="t"/>
          <a:lstStyle/>
          <a:p>
            <a:pPr indent="0" marL="0">
              <a:lnSpc>
                <a:spcPct val="105000"/>
              </a:lnSpc>
              <a:buNone/>
            </a:pPr>
            <a:r>
              <a:rPr lang="en-US" sz="1400" i="1" dirty="0">
                <a:solidFill>
                  <a:srgbClr val="93A1C0"/>
                </a:solidFill>
                <a:latin typeface="Arial" pitchFamily="34" charset="0"/>
                <a:ea typeface="Arial" pitchFamily="34" charset="-122"/>
                <a:cs typeface="Arial" pitchFamily="34" charset="-120"/>
              </a:rPr>
              <a:t>“Baixe o perfil de cor da internet e instale na sua impressora para acertar as cores.”</a:t>
            </a:r>
            <a:endParaRPr lang="en-US" sz="1400" dirty="0"/>
          </a:p>
        </p:txBody>
      </p:sp>
      <p:sp>
        <p:nvSpPr>
          <p:cNvPr id="13" name="Shape 9"/>
          <p:cNvSpPr/>
          <p:nvPr/>
        </p:nvSpPr>
        <p:spPr>
          <a:xfrm>
            <a:off x="868680" y="4664964"/>
            <a:ext cx="3027578" cy="0"/>
          </a:xfrm>
          <a:prstGeom prst="line">
            <a:avLst/>
          </a:prstGeom>
          <a:noFill/>
          <a:ln w="9525">
            <a:solidFill>
              <a:srgbClr val="22325A"/>
            </a:solidFill>
            <a:prstDash val="solid"/>
          </a:ln>
        </p:spPr>
      </p:sp>
      <p:sp>
        <p:nvSpPr>
          <p:cNvPr id="14" name="Text 10"/>
          <p:cNvSpPr/>
          <p:nvPr/>
        </p:nvSpPr>
        <p:spPr>
          <a:xfrm>
            <a:off x="868680" y="4847844"/>
            <a:ext cx="3027578" cy="220980"/>
          </a:xfrm>
          <a:prstGeom prst="rect">
            <a:avLst/>
          </a:prstGeom>
          <a:noFill/>
          <a:ln/>
        </p:spPr>
        <p:txBody>
          <a:bodyPr wrap="square" lIns="0" tIns="0" rIns="0" bIns="0" rtlCol="0" anchor="t"/>
          <a:lstStyle/>
          <a:p>
            <a:pPr indent="0" marL="0">
              <a:buNone/>
            </a:pPr>
            <a:r>
              <a:rPr lang="en-US" sz="1150" b="1" spc="200" kern="0" dirty="0">
                <a:solidFill>
                  <a:srgbClr val="F7E219"/>
                </a:solidFill>
                <a:latin typeface="Arial" pitchFamily="34" charset="0"/>
                <a:ea typeface="Arial" pitchFamily="34" charset="-122"/>
                <a:cs typeface="Arial" pitchFamily="34" charset="-120"/>
              </a:rPr>
              <a:t>✓  O TESTE MOSTROU</a:t>
            </a:r>
            <a:endParaRPr lang="en-US" sz="1150" dirty="0"/>
          </a:p>
        </p:txBody>
      </p:sp>
      <p:sp>
        <p:nvSpPr>
          <p:cNvPr id="15" name="Text 11"/>
          <p:cNvSpPr/>
          <p:nvPr/>
        </p:nvSpPr>
        <p:spPr>
          <a:xfrm>
            <a:off x="868680" y="5123688"/>
            <a:ext cx="3027578" cy="865632"/>
          </a:xfrm>
          <a:prstGeom prst="rect">
            <a:avLst/>
          </a:prstGeom>
          <a:noFill/>
          <a:ln/>
        </p:spPr>
        <p:txBody>
          <a:bodyPr wrap="square" lIns="0" tIns="0" rIns="0" bIns="0" rtlCol="0" anchor="t"/>
          <a:lstStyle/>
          <a:p>
            <a:pPr indent="0" marL="0">
              <a:lnSpc>
                <a:spcPct val="110000"/>
              </a:lnSpc>
              <a:buNone/>
            </a:pPr>
            <a:r>
              <a:rPr lang="en-US" sz="1500" dirty="0">
                <a:solidFill>
                  <a:srgbClr val="F4F6FB"/>
                </a:solidFill>
                <a:latin typeface="Arial" pitchFamily="34" charset="0"/>
                <a:ea typeface="Arial" pitchFamily="34" charset="-122"/>
                <a:cs typeface="Arial" pitchFamily="34" charset="-120"/>
              </a:rPr>
              <a:t>O perfil certo vem de quem vende a tinta. Ele depende da tinta, do papel e da configuração.</a:t>
            </a:r>
            <a:endParaRPr lang="en-US" sz="1500" dirty="0"/>
          </a:p>
        </p:txBody>
      </p:sp>
      <p:sp>
        <p:nvSpPr>
          <p:cNvPr id="16" name="Shape 12"/>
          <p:cNvSpPr/>
          <p:nvPr/>
        </p:nvSpPr>
        <p:spPr>
          <a:xfrm>
            <a:off x="4353458" y="2522220"/>
            <a:ext cx="3484778" cy="3695700"/>
          </a:xfrm>
          <a:prstGeom prst="roundRect">
            <a:avLst>
              <a:gd name="adj" fmla="val 2099"/>
            </a:avLst>
          </a:prstGeom>
          <a:solidFill>
            <a:srgbClr val="0E1A36"/>
          </a:solidFill>
          <a:ln w="9525">
            <a:solidFill>
              <a:srgbClr val="22325A"/>
            </a:solidFill>
            <a:prstDash val="solid"/>
          </a:ln>
        </p:spPr>
      </p:sp>
      <p:sp>
        <p:nvSpPr>
          <p:cNvPr id="17" name="Text 13"/>
          <p:cNvSpPr/>
          <p:nvPr/>
        </p:nvSpPr>
        <p:spPr>
          <a:xfrm>
            <a:off x="4582058" y="2750820"/>
            <a:ext cx="3027578" cy="509016"/>
          </a:xfrm>
          <a:prstGeom prst="rect">
            <a:avLst/>
          </a:prstGeom>
          <a:noFill/>
          <a:ln/>
        </p:spPr>
        <p:txBody>
          <a:bodyPr wrap="square" lIns="0" tIns="0" rIns="0" bIns="0" rtlCol="0" anchor="t"/>
          <a:lstStyle/>
          <a:p>
            <a:pPr indent="0" marL="0">
              <a:lnSpc>
                <a:spcPct val="95000"/>
              </a:lnSpc>
              <a:buNone/>
            </a:pPr>
            <a:r>
              <a:rPr lang="en-US" sz="1600" b="1" dirty="0">
                <a:solidFill>
                  <a:srgbClr val="F4F6FB"/>
                </a:solidFill>
                <a:latin typeface="Arial" pitchFamily="34" charset="0"/>
                <a:ea typeface="Arial" pitchFamily="34" charset="-122"/>
                <a:cs typeface="Arial" pitchFamily="34" charset="-120"/>
              </a:rPr>
              <a:t>A tinta só seca no papel depois de 24 horas?</a:t>
            </a:r>
            <a:endParaRPr lang="en-US" sz="1600" dirty="0"/>
          </a:p>
        </p:txBody>
      </p:sp>
      <p:sp>
        <p:nvSpPr>
          <p:cNvPr id="18" name="Text 14"/>
          <p:cNvSpPr/>
          <p:nvPr/>
        </p:nvSpPr>
        <p:spPr>
          <a:xfrm>
            <a:off x="4582058" y="3488436"/>
            <a:ext cx="3027578" cy="220980"/>
          </a:xfrm>
          <a:prstGeom prst="rect">
            <a:avLst/>
          </a:prstGeom>
          <a:noFill/>
          <a:ln/>
        </p:spPr>
        <p:txBody>
          <a:bodyPr wrap="square" lIns="0" tIns="0" rIns="0" bIns="0" rtlCol="0" anchor="t"/>
          <a:lstStyle/>
          <a:p>
            <a:pPr indent="0" marL="0">
              <a:buNone/>
            </a:pPr>
            <a:r>
              <a:rPr lang="en-US" sz="1150" b="1" spc="200" kern="0" dirty="0">
                <a:solidFill>
                  <a:srgbClr val="FF5A60"/>
                </a:solidFill>
                <a:latin typeface="Arial" pitchFamily="34" charset="0"/>
                <a:ea typeface="Arial" pitchFamily="34" charset="-122"/>
                <a:cs typeface="Arial" pitchFamily="34" charset="-120"/>
              </a:rPr>
              <a:t>✕  A IA RESPONDEU</a:t>
            </a:r>
            <a:endParaRPr lang="en-US" sz="1150" dirty="0"/>
          </a:p>
        </p:txBody>
      </p:sp>
      <p:sp>
        <p:nvSpPr>
          <p:cNvPr id="19" name="Text 15"/>
          <p:cNvSpPr/>
          <p:nvPr/>
        </p:nvSpPr>
        <p:spPr>
          <a:xfrm>
            <a:off x="4582058" y="3764280"/>
            <a:ext cx="3027578" cy="717804"/>
          </a:xfrm>
          <a:prstGeom prst="rect">
            <a:avLst/>
          </a:prstGeom>
          <a:noFill/>
          <a:ln/>
        </p:spPr>
        <p:txBody>
          <a:bodyPr wrap="square" lIns="0" tIns="0" rIns="0" bIns="0" rtlCol="0" anchor="t"/>
          <a:lstStyle/>
          <a:p>
            <a:pPr indent="0" marL="0">
              <a:lnSpc>
                <a:spcPct val="105000"/>
              </a:lnSpc>
              <a:buNone/>
            </a:pPr>
            <a:r>
              <a:rPr lang="en-US" sz="1400" i="1" dirty="0">
                <a:solidFill>
                  <a:srgbClr val="93A1C0"/>
                </a:solidFill>
                <a:latin typeface="Arial" pitchFamily="34" charset="0"/>
                <a:ea typeface="Arial" pitchFamily="34" charset="-122"/>
                <a:cs typeface="Arial" pitchFamily="34" charset="-120"/>
              </a:rPr>
              <a:t>“A tinta sublimática só seca completamente no papel depois de 24 horas.”</a:t>
            </a:r>
            <a:endParaRPr lang="en-US" sz="1400" dirty="0"/>
          </a:p>
        </p:txBody>
      </p:sp>
      <p:sp>
        <p:nvSpPr>
          <p:cNvPr id="20" name="Shape 16"/>
          <p:cNvSpPr/>
          <p:nvPr/>
        </p:nvSpPr>
        <p:spPr>
          <a:xfrm>
            <a:off x="4582058" y="4664964"/>
            <a:ext cx="3027578" cy="0"/>
          </a:xfrm>
          <a:prstGeom prst="line">
            <a:avLst/>
          </a:prstGeom>
          <a:noFill/>
          <a:ln w="9525">
            <a:solidFill>
              <a:srgbClr val="22325A"/>
            </a:solidFill>
            <a:prstDash val="solid"/>
          </a:ln>
        </p:spPr>
      </p:sp>
      <p:sp>
        <p:nvSpPr>
          <p:cNvPr id="21" name="Text 17"/>
          <p:cNvSpPr/>
          <p:nvPr/>
        </p:nvSpPr>
        <p:spPr>
          <a:xfrm>
            <a:off x="4582058" y="4847844"/>
            <a:ext cx="3027578" cy="220980"/>
          </a:xfrm>
          <a:prstGeom prst="rect">
            <a:avLst/>
          </a:prstGeom>
          <a:noFill/>
          <a:ln/>
        </p:spPr>
        <p:txBody>
          <a:bodyPr wrap="square" lIns="0" tIns="0" rIns="0" bIns="0" rtlCol="0" anchor="t"/>
          <a:lstStyle/>
          <a:p>
            <a:pPr indent="0" marL="0">
              <a:buNone/>
            </a:pPr>
            <a:r>
              <a:rPr lang="en-US" sz="1150" b="1" spc="200" kern="0" dirty="0">
                <a:solidFill>
                  <a:srgbClr val="F7E219"/>
                </a:solidFill>
                <a:latin typeface="Arial" pitchFamily="34" charset="0"/>
                <a:ea typeface="Arial" pitchFamily="34" charset="-122"/>
                <a:cs typeface="Arial" pitchFamily="34" charset="-120"/>
              </a:rPr>
              <a:t>✓  O TESTE MOSTROU</a:t>
            </a:r>
            <a:endParaRPr lang="en-US" sz="1150" dirty="0"/>
          </a:p>
        </p:txBody>
      </p:sp>
      <p:sp>
        <p:nvSpPr>
          <p:cNvPr id="22" name="Text 18"/>
          <p:cNvSpPr/>
          <p:nvPr/>
        </p:nvSpPr>
        <p:spPr>
          <a:xfrm>
            <a:off x="4582058" y="5123688"/>
            <a:ext cx="3027578" cy="865632"/>
          </a:xfrm>
          <a:prstGeom prst="rect">
            <a:avLst/>
          </a:prstGeom>
          <a:noFill/>
          <a:ln/>
        </p:spPr>
        <p:txBody>
          <a:bodyPr wrap="square" lIns="0" tIns="0" rIns="0" bIns="0" rtlCol="0" anchor="t"/>
          <a:lstStyle/>
          <a:p>
            <a:pPr indent="0" marL="0">
              <a:lnSpc>
                <a:spcPct val="110000"/>
              </a:lnSpc>
              <a:buNone/>
            </a:pPr>
            <a:r>
              <a:rPr lang="en-US" sz="1500" dirty="0">
                <a:solidFill>
                  <a:srgbClr val="F4F6FB"/>
                </a:solidFill>
                <a:latin typeface="Arial" pitchFamily="34" charset="0"/>
                <a:ea typeface="Arial" pitchFamily="34" charset="-122"/>
                <a:cs typeface="Arial" pitchFamily="34" charset="-120"/>
              </a:rPr>
              <a:t>Com tinta e papel de qualidade, a secagem é quase imediata. Dá para transferir minutos depois.</a:t>
            </a:r>
            <a:endParaRPr lang="en-US" sz="1500" dirty="0"/>
          </a:p>
        </p:txBody>
      </p:sp>
      <p:sp>
        <p:nvSpPr>
          <p:cNvPr id="23" name="Shape 19"/>
          <p:cNvSpPr/>
          <p:nvPr/>
        </p:nvSpPr>
        <p:spPr>
          <a:xfrm>
            <a:off x="8066837" y="2522220"/>
            <a:ext cx="3484778" cy="3695700"/>
          </a:xfrm>
          <a:prstGeom prst="roundRect">
            <a:avLst>
              <a:gd name="adj" fmla="val 2099"/>
            </a:avLst>
          </a:prstGeom>
          <a:solidFill>
            <a:srgbClr val="0E1A36"/>
          </a:solidFill>
          <a:ln w="9525">
            <a:solidFill>
              <a:srgbClr val="22325A"/>
            </a:solidFill>
            <a:prstDash val="solid"/>
          </a:ln>
        </p:spPr>
      </p:sp>
      <p:sp>
        <p:nvSpPr>
          <p:cNvPr id="24" name="Text 20"/>
          <p:cNvSpPr/>
          <p:nvPr/>
        </p:nvSpPr>
        <p:spPr>
          <a:xfrm>
            <a:off x="8295437" y="2750820"/>
            <a:ext cx="3027578" cy="509016"/>
          </a:xfrm>
          <a:prstGeom prst="rect">
            <a:avLst/>
          </a:prstGeom>
          <a:noFill/>
          <a:ln/>
        </p:spPr>
        <p:txBody>
          <a:bodyPr wrap="square" lIns="0" tIns="0" rIns="0" bIns="0" rtlCol="0" anchor="t"/>
          <a:lstStyle/>
          <a:p>
            <a:pPr indent="0" marL="0">
              <a:lnSpc>
                <a:spcPct val="95000"/>
              </a:lnSpc>
              <a:buNone/>
            </a:pPr>
            <a:r>
              <a:rPr lang="en-US" sz="1600" b="1" dirty="0">
                <a:solidFill>
                  <a:srgbClr val="F4F6FB"/>
                </a:solidFill>
                <a:latin typeface="Arial" pitchFamily="34" charset="0"/>
                <a:ea typeface="Arial" pitchFamily="34" charset="-122"/>
                <a:cs typeface="Arial" pitchFamily="34" charset="-120"/>
              </a:rPr>
              <a:t>Dá para sublimar direto no algodão?</a:t>
            </a:r>
            <a:endParaRPr lang="en-US" sz="1600" dirty="0"/>
          </a:p>
        </p:txBody>
      </p:sp>
      <p:sp>
        <p:nvSpPr>
          <p:cNvPr id="25" name="Text 21"/>
          <p:cNvSpPr/>
          <p:nvPr/>
        </p:nvSpPr>
        <p:spPr>
          <a:xfrm>
            <a:off x="8295437" y="3488436"/>
            <a:ext cx="3027578" cy="220980"/>
          </a:xfrm>
          <a:prstGeom prst="rect">
            <a:avLst/>
          </a:prstGeom>
          <a:noFill/>
          <a:ln/>
        </p:spPr>
        <p:txBody>
          <a:bodyPr wrap="square" lIns="0" tIns="0" rIns="0" bIns="0" rtlCol="0" anchor="t"/>
          <a:lstStyle/>
          <a:p>
            <a:pPr indent="0" marL="0">
              <a:buNone/>
            </a:pPr>
            <a:r>
              <a:rPr lang="en-US" sz="1150" b="1" spc="200" kern="0" dirty="0">
                <a:solidFill>
                  <a:srgbClr val="FF5A60"/>
                </a:solidFill>
                <a:latin typeface="Arial" pitchFamily="34" charset="0"/>
                <a:ea typeface="Arial" pitchFamily="34" charset="-122"/>
                <a:cs typeface="Arial" pitchFamily="34" charset="-120"/>
              </a:rPr>
              <a:t>✕  A IA RESPONDEU</a:t>
            </a:r>
            <a:endParaRPr lang="en-US" sz="1150" dirty="0"/>
          </a:p>
        </p:txBody>
      </p:sp>
      <p:sp>
        <p:nvSpPr>
          <p:cNvPr id="26" name="Text 22"/>
          <p:cNvSpPr/>
          <p:nvPr/>
        </p:nvSpPr>
        <p:spPr>
          <a:xfrm>
            <a:off x="8295437" y="3764280"/>
            <a:ext cx="3027578" cy="493776"/>
          </a:xfrm>
          <a:prstGeom prst="rect">
            <a:avLst/>
          </a:prstGeom>
          <a:noFill/>
          <a:ln/>
        </p:spPr>
        <p:txBody>
          <a:bodyPr wrap="square" lIns="0" tIns="0" rIns="0" bIns="0" rtlCol="0" anchor="t"/>
          <a:lstStyle/>
          <a:p>
            <a:pPr indent="0" marL="0">
              <a:lnSpc>
                <a:spcPct val="105000"/>
              </a:lnSpc>
              <a:buNone/>
            </a:pPr>
            <a:r>
              <a:rPr lang="en-US" sz="1400" i="1" dirty="0">
                <a:solidFill>
                  <a:srgbClr val="93A1C0"/>
                </a:solidFill>
                <a:latin typeface="Arial" pitchFamily="34" charset="0"/>
                <a:ea typeface="Arial" pitchFamily="34" charset="-122"/>
                <a:cs typeface="Arial" pitchFamily="34" charset="-120"/>
              </a:rPr>
              <a:t>“Dá para sublimar direto no algodão usando tinta de sublimação.”</a:t>
            </a:r>
            <a:endParaRPr lang="en-US" sz="1400" dirty="0"/>
          </a:p>
        </p:txBody>
      </p:sp>
      <p:sp>
        <p:nvSpPr>
          <p:cNvPr id="27" name="Shape 23"/>
          <p:cNvSpPr/>
          <p:nvPr/>
        </p:nvSpPr>
        <p:spPr>
          <a:xfrm>
            <a:off x="8295437" y="4440936"/>
            <a:ext cx="3027578" cy="0"/>
          </a:xfrm>
          <a:prstGeom prst="line">
            <a:avLst/>
          </a:prstGeom>
          <a:noFill/>
          <a:ln w="9525">
            <a:solidFill>
              <a:srgbClr val="22325A"/>
            </a:solidFill>
            <a:prstDash val="solid"/>
          </a:ln>
        </p:spPr>
      </p:sp>
      <p:sp>
        <p:nvSpPr>
          <p:cNvPr id="28" name="Text 24"/>
          <p:cNvSpPr/>
          <p:nvPr/>
        </p:nvSpPr>
        <p:spPr>
          <a:xfrm>
            <a:off x="8295437" y="4623816"/>
            <a:ext cx="3027578" cy="220980"/>
          </a:xfrm>
          <a:prstGeom prst="rect">
            <a:avLst/>
          </a:prstGeom>
          <a:noFill/>
          <a:ln/>
        </p:spPr>
        <p:txBody>
          <a:bodyPr wrap="square" lIns="0" tIns="0" rIns="0" bIns="0" rtlCol="0" anchor="t"/>
          <a:lstStyle/>
          <a:p>
            <a:pPr indent="0" marL="0">
              <a:buNone/>
            </a:pPr>
            <a:r>
              <a:rPr lang="en-US" sz="1150" b="1" spc="200" kern="0" dirty="0">
                <a:solidFill>
                  <a:srgbClr val="F7E219"/>
                </a:solidFill>
                <a:latin typeface="Arial" pitchFamily="34" charset="0"/>
                <a:ea typeface="Arial" pitchFamily="34" charset="-122"/>
                <a:cs typeface="Arial" pitchFamily="34" charset="-120"/>
              </a:rPr>
              <a:t>✓  O TESTE MOSTROU</a:t>
            </a:r>
            <a:endParaRPr lang="en-US" sz="1150" dirty="0"/>
          </a:p>
        </p:txBody>
      </p:sp>
      <p:sp>
        <p:nvSpPr>
          <p:cNvPr id="29" name="Text 25"/>
          <p:cNvSpPr/>
          <p:nvPr/>
        </p:nvSpPr>
        <p:spPr>
          <a:xfrm>
            <a:off x="8295437" y="4899660"/>
            <a:ext cx="3027578" cy="1089660"/>
          </a:xfrm>
          <a:prstGeom prst="rect">
            <a:avLst/>
          </a:prstGeom>
          <a:noFill/>
          <a:ln/>
        </p:spPr>
        <p:txBody>
          <a:bodyPr wrap="square" lIns="0" tIns="0" rIns="0" bIns="0" rtlCol="0" anchor="t"/>
          <a:lstStyle/>
          <a:p>
            <a:pPr indent="0" marL="0">
              <a:lnSpc>
                <a:spcPct val="110000"/>
              </a:lnSpc>
              <a:buNone/>
            </a:pPr>
            <a:r>
              <a:rPr lang="en-US" sz="1500" dirty="0">
                <a:solidFill>
                  <a:srgbClr val="F4F6FB"/>
                </a:solidFill>
                <a:latin typeface="Arial" pitchFamily="34" charset="0"/>
                <a:ea typeface="Arial" pitchFamily="34" charset="-122"/>
                <a:cs typeface="Arial" pitchFamily="34" charset="-120"/>
              </a:rPr>
              <a:t>Sublimação verdadeira só acontece em poliéster. Com película sobre o algodão, a tinta sublima na película, não na fibra.</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12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12 · QUANDO O ERRO VIRA PREÇO</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Quanto custa o metro de DTF impresso?</a:t>
            </a:r>
            <a:endParaRPr lang="en-US" sz="3400" dirty="0"/>
          </a:p>
        </p:txBody>
      </p:sp>
      <p:sp>
        <p:nvSpPr>
          <p:cNvPr id="9" name="Text 5"/>
          <p:cNvSpPr/>
          <p:nvPr/>
        </p:nvSpPr>
        <p:spPr>
          <a:xfrm>
            <a:off x="640080" y="2275332"/>
            <a:ext cx="6153172" cy="615696"/>
          </a:xfrm>
          <a:prstGeom prst="rect">
            <a:avLst/>
          </a:prstGeom>
          <a:noFill/>
          <a:ln/>
        </p:spPr>
        <p:txBody>
          <a:bodyPr wrap="square" lIns="0" tIns="0" rIns="0" bIns="0" rtlCol="0" anchor="t"/>
          <a:lstStyle/>
          <a:p>
            <a:pPr indent="0" marL="0">
              <a:lnSpc>
                <a:spcPct val="110000"/>
              </a:lnSpc>
              <a:buNone/>
            </a:pPr>
            <a:r>
              <a:rPr lang="en-US" sz="1700" dirty="0">
                <a:solidFill>
                  <a:srgbClr val="93A1C0"/>
                </a:solidFill>
                <a:latin typeface="Arial" pitchFamily="34" charset="0"/>
                <a:ea typeface="Arial" pitchFamily="34" charset="-122"/>
                <a:cs typeface="Arial" pitchFamily="34" charset="-120"/>
              </a:rPr>
              <a:t>A pergunta de quem precisa saber quanto cobrar. A diferença entre as duas respostas é a margem inteira do negócio.</a:t>
            </a:r>
            <a:endParaRPr lang="en-US" sz="1700" dirty="0"/>
          </a:p>
        </p:txBody>
      </p:sp>
      <p:sp>
        <p:nvSpPr>
          <p:cNvPr id="10" name="Shape 6"/>
          <p:cNvSpPr/>
          <p:nvPr/>
        </p:nvSpPr>
        <p:spPr>
          <a:xfrm>
            <a:off x="640080" y="3302508"/>
            <a:ext cx="5295748" cy="2686812"/>
          </a:xfrm>
          <a:prstGeom prst="roundRect">
            <a:avLst>
              <a:gd name="adj" fmla="val 2723"/>
            </a:avLst>
          </a:prstGeom>
          <a:solidFill>
            <a:srgbClr val="0E1A36"/>
          </a:solidFill>
          <a:ln w="9525">
            <a:solidFill>
              <a:srgbClr val="22325A"/>
            </a:solidFill>
            <a:prstDash val="solid"/>
          </a:ln>
        </p:spPr>
      </p:sp>
      <p:sp>
        <p:nvSpPr>
          <p:cNvPr id="11" name="Text 7"/>
          <p:cNvSpPr/>
          <p:nvPr/>
        </p:nvSpPr>
        <p:spPr>
          <a:xfrm>
            <a:off x="960120" y="3576828"/>
            <a:ext cx="4655668" cy="274320"/>
          </a:xfrm>
          <a:prstGeom prst="rect">
            <a:avLst/>
          </a:prstGeom>
          <a:noFill/>
          <a:ln/>
        </p:spPr>
        <p:txBody>
          <a:bodyPr wrap="square" lIns="0" tIns="0" rIns="0" bIns="0" rtlCol="0" anchor="ctr"/>
          <a:lstStyle/>
          <a:p>
            <a:pPr indent="0" marL="0">
              <a:buNone/>
            </a:pPr>
            <a:r>
              <a:rPr lang="en-US" sz="1200" b="1" spc="200" kern="0" dirty="0">
                <a:solidFill>
                  <a:srgbClr val="FF5A60"/>
                </a:solidFill>
                <a:latin typeface="Arial" pitchFamily="34" charset="0"/>
                <a:ea typeface="Arial" pitchFamily="34" charset="-122"/>
                <a:cs typeface="Arial" pitchFamily="34" charset="-120"/>
              </a:rPr>
              <a:t>✕  A IA RESPONDEU</a:t>
            </a:r>
            <a:endParaRPr lang="en-US" sz="1200" dirty="0"/>
          </a:p>
        </p:txBody>
      </p:sp>
      <p:sp>
        <p:nvSpPr>
          <p:cNvPr id="12" name="Text 8"/>
          <p:cNvSpPr/>
          <p:nvPr/>
        </p:nvSpPr>
        <p:spPr>
          <a:xfrm>
            <a:off x="960120" y="3988308"/>
            <a:ext cx="4655668" cy="868680"/>
          </a:xfrm>
          <a:prstGeom prst="rect">
            <a:avLst/>
          </a:prstGeom>
          <a:noFill/>
          <a:ln/>
        </p:spPr>
        <p:txBody>
          <a:bodyPr wrap="square" lIns="0" tIns="0" rIns="0" bIns="0" rtlCol="0" anchor="ctr"/>
          <a:lstStyle/>
          <a:p>
            <a:pPr indent="0" marL="0">
              <a:buNone/>
            </a:pPr>
            <a:r>
              <a:rPr lang="en-US" sz="4600" b="1" dirty="0">
                <a:solidFill>
                  <a:srgbClr val="93A1C0"/>
                </a:solidFill>
                <a:latin typeface="Arial" pitchFamily="34" charset="0"/>
                <a:ea typeface="Arial" pitchFamily="34" charset="-122"/>
                <a:cs typeface="Arial" pitchFamily="34" charset="-120"/>
              </a:rPr>
              <a:t>R$ 40 a R$ 70</a:t>
            </a:r>
            <a:endParaRPr lang="en-US" sz="4600" dirty="0"/>
          </a:p>
        </p:txBody>
      </p:sp>
      <p:sp>
        <p:nvSpPr>
          <p:cNvPr id="13" name="Text 9"/>
          <p:cNvSpPr/>
          <p:nvPr/>
        </p:nvSpPr>
        <p:spPr>
          <a:xfrm>
            <a:off x="960120" y="5039868"/>
            <a:ext cx="4655668" cy="731520"/>
          </a:xfrm>
          <a:prstGeom prst="rect">
            <a:avLst/>
          </a:prstGeom>
          <a:noFill/>
          <a:ln/>
        </p:spPr>
        <p:txBody>
          <a:bodyPr wrap="square" lIns="0" tIns="0" rIns="0" bIns="0" rtlCol="0" anchor="t"/>
          <a:lstStyle/>
          <a:p>
            <a:pPr indent="0" marL="0">
              <a:buNone/>
            </a:pPr>
            <a:r>
              <a:rPr lang="en-US" sz="1700" dirty="0">
                <a:solidFill>
                  <a:srgbClr val="93A1C0"/>
                </a:solidFill>
                <a:latin typeface="Arial" pitchFamily="34" charset="0"/>
                <a:ea typeface="Arial" pitchFamily="34" charset="-122"/>
                <a:cs typeface="Arial" pitchFamily="34" charset="-120"/>
              </a:rPr>
              <a:t>por metro, “considerando tinta, filme, consumíveis e custos do setor”.</a:t>
            </a:r>
            <a:endParaRPr lang="en-US" sz="1700" dirty="0"/>
          </a:p>
        </p:txBody>
      </p:sp>
      <p:sp>
        <p:nvSpPr>
          <p:cNvPr id="14" name="Shape 10"/>
          <p:cNvSpPr/>
          <p:nvPr/>
        </p:nvSpPr>
        <p:spPr>
          <a:xfrm>
            <a:off x="6255868" y="3302508"/>
            <a:ext cx="5295748" cy="2686812"/>
          </a:xfrm>
          <a:prstGeom prst="roundRect">
            <a:avLst>
              <a:gd name="adj" fmla="val 2723"/>
            </a:avLst>
          </a:prstGeom>
          <a:solidFill>
            <a:srgbClr val="013187"/>
          </a:solidFill>
          <a:ln w="19050">
            <a:solidFill>
              <a:srgbClr val="F7E219"/>
            </a:solidFill>
            <a:prstDash val="solid"/>
          </a:ln>
        </p:spPr>
      </p:sp>
      <p:sp>
        <p:nvSpPr>
          <p:cNvPr id="15" name="Text 11"/>
          <p:cNvSpPr/>
          <p:nvPr/>
        </p:nvSpPr>
        <p:spPr>
          <a:xfrm>
            <a:off x="6575908" y="3576828"/>
            <a:ext cx="4655668" cy="274320"/>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  O TESTE MOSTROU</a:t>
            </a:r>
            <a:endParaRPr lang="en-US" sz="1200" dirty="0"/>
          </a:p>
        </p:txBody>
      </p:sp>
      <p:sp>
        <p:nvSpPr>
          <p:cNvPr id="16" name="Text 12"/>
          <p:cNvSpPr/>
          <p:nvPr/>
        </p:nvSpPr>
        <p:spPr>
          <a:xfrm>
            <a:off x="6575908" y="3988308"/>
            <a:ext cx="4655668" cy="868680"/>
          </a:xfrm>
          <a:prstGeom prst="rect">
            <a:avLst/>
          </a:prstGeom>
          <a:noFill/>
          <a:ln/>
        </p:spPr>
        <p:txBody>
          <a:bodyPr wrap="square" lIns="0" tIns="0" rIns="0" bIns="0" rtlCol="0" anchor="ctr"/>
          <a:lstStyle/>
          <a:p>
            <a:pPr indent="0" marL="0">
              <a:buNone/>
            </a:pPr>
            <a:r>
              <a:rPr lang="en-US" sz="4600" b="1" dirty="0">
                <a:solidFill>
                  <a:srgbClr val="F7E219"/>
                </a:solidFill>
                <a:latin typeface="Arial" pitchFamily="34" charset="0"/>
                <a:ea typeface="Arial" pitchFamily="34" charset="-122"/>
                <a:cs typeface="Arial" pitchFamily="34" charset="-120"/>
              </a:rPr>
              <a:t>R$ 15,48</a:t>
            </a:r>
            <a:endParaRPr lang="en-US" sz="4600" dirty="0"/>
          </a:p>
        </p:txBody>
      </p:sp>
      <p:sp>
        <p:nvSpPr>
          <p:cNvPr id="17" name="Text 13"/>
          <p:cNvSpPr/>
          <p:nvPr/>
        </p:nvSpPr>
        <p:spPr>
          <a:xfrm>
            <a:off x="6575908" y="5039868"/>
            <a:ext cx="4655668" cy="731520"/>
          </a:xfrm>
          <a:prstGeom prst="rect">
            <a:avLst/>
          </a:prstGeom>
          <a:noFill/>
          <a:ln/>
        </p:spPr>
        <p:txBody>
          <a:bodyPr wrap="square" lIns="0" tIns="0" rIns="0" bIns="0" rtlCol="0" anchor="t"/>
          <a:lstStyle/>
          <a:p>
            <a:pPr indent="0" marL="0">
              <a:buNone/>
            </a:pPr>
            <a:r>
              <a:rPr lang="en-US" sz="1700" dirty="0">
                <a:solidFill>
                  <a:srgbClr val="F4F6FB"/>
                </a:solidFill>
                <a:latin typeface="Arial" pitchFamily="34" charset="0"/>
                <a:ea typeface="Arial" pitchFamily="34" charset="-122"/>
                <a:cs typeface="Arial" pitchFamily="34" charset="-120"/>
              </a:rPr>
              <a:t>por metro, somando filme, tinta, pó de poliamida, desperdício, energia e nota fiscal.</a:t>
            </a:r>
            <a:endParaRPr lang="en-US" sz="1700" dirty="0"/>
          </a:p>
        </p:txBody>
      </p:sp>
      <p:sp>
        <p:nvSpPr>
          <p:cNvPr id="18" name="Text 14"/>
          <p:cNvSpPr/>
          <p:nvPr/>
        </p:nvSpPr>
        <p:spPr>
          <a:xfrm>
            <a:off x="640080" y="6355080"/>
            <a:ext cx="10911535" cy="274320"/>
          </a:xfrm>
          <a:prstGeom prst="rect">
            <a:avLst/>
          </a:prstGeom>
          <a:noFill/>
          <a:ln/>
        </p:spPr>
        <p:txBody>
          <a:bodyPr wrap="square" lIns="0" tIns="0" rIns="0" bIns="0" rtlCol="0" anchor="ctr"/>
          <a:lstStyle/>
          <a:p>
            <a:pPr indent="0" marL="0">
              <a:buNone/>
            </a:pPr>
            <a:r>
              <a:rPr lang="en-US" sz="1050" dirty="0">
                <a:solidFill>
                  <a:srgbClr val="93A1C0"/>
                </a:solidFill>
                <a:latin typeface="Arial" pitchFamily="34" charset="0"/>
                <a:ea typeface="Arial" pitchFamily="34" charset="-122"/>
                <a:cs typeface="Arial" pitchFamily="34" charset="-120"/>
              </a:rPr>
              <a:t>Custo de insumos com os preços e consumos usados no teste. Mão de obra, manutenção e depreciação variam por operação e ficam fora da conta.</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13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13 · OS NÚMEROS DA PRENSA</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Cada fonte dá uma receita. O teste fixa a sua.</a:t>
            </a:r>
            <a:endParaRPr lang="en-US" sz="3400" dirty="0"/>
          </a:p>
        </p:txBody>
      </p:sp>
      <p:sp>
        <p:nvSpPr>
          <p:cNvPr id="9" name="Text 5"/>
          <p:cNvSpPr/>
          <p:nvPr/>
        </p:nvSpPr>
        <p:spPr>
          <a:xfrm>
            <a:off x="640080" y="2275332"/>
            <a:ext cx="7338698" cy="615696"/>
          </a:xfrm>
          <a:prstGeom prst="rect">
            <a:avLst/>
          </a:prstGeom>
          <a:noFill/>
          <a:ln/>
        </p:spPr>
        <p:txBody>
          <a:bodyPr wrap="square" lIns="0" tIns="0" rIns="0" bIns="0" rtlCol="0" anchor="t"/>
          <a:lstStyle/>
          <a:p>
            <a:pPr indent="0" marL="0">
              <a:lnSpc>
                <a:spcPct val="110000"/>
              </a:lnSpc>
              <a:buNone/>
            </a:pPr>
            <a:r>
              <a:rPr lang="en-US" sz="1700" dirty="0">
                <a:solidFill>
                  <a:srgbClr val="93A1C0"/>
                </a:solidFill>
                <a:latin typeface="Arial" pitchFamily="34" charset="0"/>
                <a:ea typeface="Arial" pitchFamily="34" charset="-122"/>
                <a:cs typeface="Arial" pitchFamily="34" charset="-120"/>
              </a:rPr>
              <a:t>Tempo e temperatura mudam com o lote do filme, o acabamento do tecido e a prensa. Por isso a receita do Planeta Transfer vem de teste.</a:t>
            </a:r>
            <a:endParaRPr lang="en-US" sz="1700" dirty="0"/>
          </a:p>
        </p:txBody>
      </p:sp>
      <p:sp>
        <p:nvSpPr>
          <p:cNvPr id="10" name="Shape 6"/>
          <p:cNvSpPr/>
          <p:nvPr/>
        </p:nvSpPr>
        <p:spPr>
          <a:xfrm>
            <a:off x="640080" y="3302508"/>
            <a:ext cx="3484778" cy="2686812"/>
          </a:xfrm>
          <a:prstGeom prst="roundRect">
            <a:avLst>
              <a:gd name="adj" fmla="val 2723"/>
            </a:avLst>
          </a:prstGeom>
          <a:solidFill>
            <a:srgbClr val="0E1A36"/>
          </a:solidFill>
          <a:ln w="9525">
            <a:solidFill>
              <a:srgbClr val="22325A"/>
            </a:solidFill>
            <a:prstDash val="solid"/>
          </a:ln>
        </p:spPr>
      </p:sp>
      <p:sp>
        <p:nvSpPr>
          <p:cNvPr id="11" name="Text 7"/>
          <p:cNvSpPr/>
          <p:nvPr/>
        </p:nvSpPr>
        <p:spPr>
          <a:xfrm>
            <a:off x="896112" y="3558540"/>
            <a:ext cx="2972714" cy="856488"/>
          </a:xfrm>
          <a:prstGeom prst="rect">
            <a:avLst/>
          </a:prstGeom>
          <a:noFill/>
          <a:ln/>
        </p:spPr>
        <p:txBody>
          <a:bodyPr wrap="square" lIns="0" tIns="0" rIns="0" bIns="0" rtlCol="0" anchor="t"/>
          <a:lstStyle/>
          <a:p>
            <a:pPr indent="0" marL="0">
              <a:lnSpc>
                <a:spcPct val="95000"/>
              </a:lnSpc>
              <a:buNone/>
            </a:pPr>
            <a:r>
              <a:rPr lang="en-US" sz="2800" b="1" dirty="0">
                <a:solidFill>
                  <a:srgbClr val="F7E219"/>
                </a:solidFill>
                <a:latin typeface="Arial" pitchFamily="34" charset="0"/>
                <a:ea typeface="Arial" pitchFamily="34" charset="-122"/>
                <a:cs typeface="Arial" pitchFamily="34" charset="-120"/>
              </a:rPr>
              <a:t>204 °C</a:t>
            </a:r>
            <a:endParaRPr lang="en-US" sz="2800" dirty="0"/>
          </a:p>
          <a:p>
            <a:pPr indent="0" marL="0">
              <a:lnSpc>
                <a:spcPct val="95000"/>
              </a:lnSpc>
              <a:buNone/>
            </a:pPr>
            <a:r>
              <a:rPr lang="en-US" sz="2800" b="1" dirty="0">
                <a:solidFill>
                  <a:srgbClr val="F7E219"/>
                </a:solidFill>
                <a:latin typeface="Arial" pitchFamily="34" charset="0"/>
                <a:ea typeface="Arial" pitchFamily="34" charset="-122"/>
                <a:cs typeface="Arial" pitchFamily="34" charset="-120"/>
              </a:rPr>
              <a:t>35 a 40 s</a:t>
            </a:r>
            <a:endParaRPr lang="en-US" sz="2800" dirty="0"/>
          </a:p>
        </p:txBody>
      </p:sp>
      <p:sp>
        <p:nvSpPr>
          <p:cNvPr id="12" name="Text 8"/>
          <p:cNvSpPr/>
          <p:nvPr/>
        </p:nvSpPr>
        <p:spPr>
          <a:xfrm>
            <a:off x="896112" y="4643628"/>
            <a:ext cx="2972714" cy="751332"/>
          </a:xfrm>
          <a:prstGeom prst="rect">
            <a:avLst/>
          </a:prstGeom>
          <a:noFill/>
          <a:ln/>
        </p:spPr>
        <p:txBody>
          <a:bodyPr wrap="square" lIns="0" tIns="0" rIns="0" bIns="0" rtlCol="0" anchor="t"/>
          <a:lstStyle/>
          <a:p>
            <a:pPr indent="0" marL="0">
              <a:lnSpc>
                <a:spcPct val="110000"/>
              </a:lnSpc>
              <a:buNone/>
            </a:pPr>
            <a:r>
              <a:rPr lang="en-US" sz="1450" dirty="0">
                <a:solidFill>
                  <a:srgbClr val="F4F6FB"/>
                </a:solidFill>
                <a:latin typeface="Arial" pitchFamily="34" charset="0"/>
                <a:ea typeface="Arial" pitchFamily="34" charset="-122"/>
                <a:cs typeface="Arial" pitchFamily="34" charset="-120"/>
              </a:rPr>
              <a:t>sublimação em tecido de poliéster, a 40 psi, na tabela do fabricante da tinta.</a:t>
            </a:r>
            <a:endParaRPr lang="en-US" sz="1450" dirty="0"/>
          </a:p>
        </p:txBody>
      </p:sp>
      <p:sp>
        <p:nvSpPr>
          <p:cNvPr id="13" name="Text 9"/>
          <p:cNvSpPr/>
          <p:nvPr/>
        </p:nvSpPr>
        <p:spPr>
          <a:xfrm>
            <a:off x="896112" y="5486400"/>
            <a:ext cx="2972714" cy="274320"/>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Sawgrass, tabela de prensa</a:t>
            </a:r>
            <a:endParaRPr lang="en-US" sz="1200" dirty="0"/>
          </a:p>
        </p:txBody>
      </p:sp>
      <p:sp>
        <p:nvSpPr>
          <p:cNvPr id="14" name="Shape 10"/>
          <p:cNvSpPr/>
          <p:nvPr/>
        </p:nvSpPr>
        <p:spPr>
          <a:xfrm>
            <a:off x="4353458" y="3302508"/>
            <a:ext cx="3484778" cy="2686812"/>
          </a:xfrm>
          <a:prstGeom prst="roundRect">
            <a:avLst>
              <a:gd name="adj" fmla="val 2723"/>
            </a:avLst>
          </a:prstGeom>
          <a:solidFill>
            <a:srgbClr val="0E1A36"/>
          </a:solidFill>
          <a:ln w="9525">
            <a:solidFill>
              <a:srgbClr val="22325A"/>
            </a:solidFill>
            <a:prstDash val="solid"/>
          </a:ln>
        </p:spPr>
      </p:sp>
      <p:sp>
        <p:nvSpPr>
          <p:cNvPr id="15" name="Text 11"/>
          <p:cNvSpPr/>
          <p:nvPr/>
        </p:nvSpPr>
        <p:spPr>
          <a:xfrm>
            <a:off x="4609490" y="3558540"/>
            <a:ext cx="2972714" cy="856488"/>
          </a:xfrm>
          <a:prstGeom prst="rect">
            <a:avLst/>
          </a:prstGeom>
          <a:noFill/>
          <a:ln/>
        </p:spPr>
        <p:txBody>
          <a:bodyPr wrap="square" lIns="0" tIns="0" rIns="0" bIns="0" rtlCol="0" anchor="t"/>
          <a:lstStyle/>
          <a:p>
            <a:pPr indent="0" marL="0">
              <a:lnSpc>
                <a:spcPct val="95000"/>
              </a:lnSpc>
              <a:buNone/>
            </a:pPr>
            <a:r>
              <a:rPr lang="en-US" sz="2800" b="1" dirty="0">
                <a:solidFill>
                  <a:srgbClr val="F7E219"/>
                </a:solidFill>
                <a:latin typeface="Arial" pitchFamily="34" charset="0"/>
                <a:ea typeface="Arial" pitchFamily="34" charset="-122"/>
                <a:cs typeface="Arial" pitchFamily="34" charset="-120"/>
              </a:rPr>
              <a:t>160 a 180 °C</a:t>
            </a:r>
            <a:endParaRPr lang="en-US" sz="2800" dirty="0"/>
          </a:p>
          <a:p>
            <a:pPr indent="0" marL="0">
              <a:lnSpc>
                <a:spcPct val="95000"/>
              </a:lnSpc>
              <a:buNone/>
            </a:pPr>
            <a:r>
              <a:rPr lang="en-US" sz="2800" b="1" dirty="0">
                <a:solidFill>
                  <a:srgbClr val="F7E219"/>
                </a:solidFill>
                <a:latin typeface="Arial" pitchFamily="34" charset="0"/>
                <a:ea typeface="Arial" pitchFamily="34" charset="-122"/>
                <a:cs typeface="Arial" pitchFamily="34" charset="-120"/>
              </a:rPr>
              <a:t>15 a 20 s</a:t>
            </a:r>
            <a:endParaRPr lang="en-US" sz="2800" dirty="0"/>
          </a:p>
        </p:txBody>
      </p:sp>
      <p:sp>
        <p:nvSpPr>
          <p:cNvPr id="16" name="Text 12"/>
          <p:cNvSpPr/>
          <p:nvPr/>
        </p:nvSpPr>
        <p:spPr>
          <a:xfrm>
            <a:off x="4609490" y="4643628"/>
            <a:ext cx="2972714" cy="751332"/>
          </a:xfrm>
          <a:prstGeom prst="rect">
            <a:avLst/>
          </a:prstGeom>
          <a:noFill/>
          <a:ln/>
        </p:spPr>
        <p:txBody>
          <a:bodyPr wrap="square" lIns="0" tIns="0" rIns="0" bIns="0" rtlCol="0" anchor="t"/>
          <a:lstStyle/>
          <a:p>
            <a:pPr indent="0" marL="0">
              <a:lnSpc>
                <a:spcPct val="110000"/>
              </a:lnSpc>
              <a:buNone/>
            </a:pPr>
            <a:r>
              <a:rPr lang="en-US" sz="1450" dirty="0">
                <a:solidFill>
                  <a:srgbClr val="F4F6FB"/>
                </a:solidFill>
                <a:latin typeface="Arial" pitchFamily="34" charset="0"/>
                <a:ea typeface="Arial" pitchFamily="34" charset="-122"/>
                <a:cs typeface="Arial" pitchFamily="34" charset="-120"/>
              </a:rPr>
              <a:t>transferência de DTF, com cura do pó a 150 a 160 °C por 2 a 3 minutos.</a:t>
            </a:r>
            <a:endParaRPr lang="en-US" sz="1450" dirty="0"/>
          </a:p>
        </p:txBody>
      </p:sp>
      <p:sp>
        <p:nvSpPr>
          <p:cNvPr id="17" name="Text 13"/>
          <p:cNvSpPr/>
          <p:nvPr/>
        </p:nvSpPr>
        <p:spPr>
          <a:xfrm>
            <a:off x="4609490" y="5486400"/>
            <a:ext cx="2972714" cy="274320"/>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FuturePrint&amp;Sign, 2025</a:t>
            </a:r>
            <a:endParaRPr lang="en-US" sz="1200" dirty="0"/>
          </a:p>
        </p:txBody>
      </p:sp>
      <p:sp>
        <p:nvSpPr>
          <p:cNvPr id="18" name="Shape 14"/>
          <p:cNvSpPr/>
          <p:nvPr/>
        </p:nvSpPr>
        <p:spPr>
          <a:xfrm>
            <a:off x="8066837" y="3302508"/>
            <a:ext cx="3484778" cy="2686812"/>
          </a:xfrm>
          <a:prstGeom prst="roundRect">
            <a:avLst>
              <a:gd name="adj" fmla="val 2723"/>
            </a:avLst>
          </a:prstGeom>
          <a:solidFill>
            <a:srgbClr val="0E1A36"/>
          </a:solidFill>
          <a:ln w="9525">
            <a:solidFill>
              <a:srgbClr val="22325A"/>
            </a:solidFill>
            <a:prstDash val="solid"/>
          </a:ln>
        </p:spPr>
      </p:sp>
      <p:sp>
        <p:nvSpPr>
          <p:cNvPr id="19" name="Text 15"/>
          <p:cNvSpPr/>
          <p:nvPr/>
        </p:nvSpPr>
        <p:spPr>
          <a:xfrm>
            <a:off x="8322869" y="3558540"/>
            <a:ext cx="2972714" cy="856488"/>
          </a:xfrm>
          <a:prstGeom prst="rect">
            <a:avLst/>
          </a:prstGeom>
          <a:noFill/>
          <a:ln/>
        </p:spPr>
        <p:txBody>
          <a:bodyPr wrap="square" lIns="0" tIns="0" rIns="0" bIns="0" rtlCol="0" anchor="t"/>
          <a:lstStyle/>
          <a:p>
            <a:pPr indent="0" marL="0">
              <a:lnSpc>
                <a:spcPct val="95000"/>
              </a:lnSpc>
              <a:buNone/>
            </a:pPr>
            <a:r>
              <a:rPr lang="en-US" sz="2800" b="1" dirty="0">
                <a:solidFill>
                  <a:srgbClr val="F7E219"/>
                </a:solidFill>
                <a:latin typeface="Arial" pitchFamily="34" charset="0"/>
                <a:ea typeface="Arial" pitchFamily="34" charset="-122"/>
                <a:cs typeface="Arial" pitchFamily="34" charset="-120"/>
              </a:rPr>
              <a:t>150 a 160 °C</a:t>
            </a:r>
            <a:endParaRPr lang="en-US" sz="2800" dirty="0"/>
          </a:p>
          <a:p>
            <a:pPr indent="0" marL="0">
              <a:lnSpc>
                <a:spcPct val="95000"/>
              </a:lnSpc>
              <a:buNone/>
            </a:pPr>
            <a:r>
              <a:rPr lang="en-US" sz="2800" b="1" dirty="0">
                <a:solidFill>
                  <a:srgbClr val="F7E219"/>
                </a:solidFill>
                <a:latin typeface="Arial" pitchFamily="34" charset="0"/>
                <a:ea typeface="Arial" pitchFamily="34" charset="-122"/>
                <a:cs typeface="Arial" pitchFamily="34" charset="-120"/>
              </a:rPr>
              <a:t>12 a 15 s</a:t>
            </a:r>
            <a:endParaRPr lang="en-US" sz="2800" dirty="0"/>
          </a:p>
        </p:txBody>
      </p:sp>
      <p:sp>
        <p:nvSpPr>
          <p:cNvPr id="20" name="Text 16"/>
          <p:cNvSpPr/>
          <p:nvPr/>
        </p:nvSpPr>
        <p:spPr>
          <a:xfrm>
            <a:off x="8322869" y="4643628"/>
            <a:ext cx="2972714" cy="751332"/>
          </a:xfrm>
          <a:prstGeom prst="rect">
            <a:avLst/>
          </a:prstGeom>
          <a:noFill/>
          <a:ln/>
        </p:spPr>
        <p:txBody>
          <a:bodyPr wrap="square" lIns="0" tIns="0" rIns="0" bIns="0" rtlCol="0" anchor="t"/>
          <a:lstStyle/>
          <a:p>
            <a:pPr indent="0" marL="0">
              <a:lnSpc>
                <a:spcPct val="110000"/>
              </a:lnSpc>
              <a:buNone/>
            </a:pPr>
            <a:r>
              <a:rPr lang="en-US" sz="1450" dirty="0">
                <a:solidFill>
                  <a:srgbClr val="F4F6FB"/>
                </a:solidFill>
                <a:latin typeface="Arial" pitchFamily="34" charset="0"/>
                <a:ea typeface="Arial" pitchFamily="34" charset="-122"/>
                <a:cs typeface="Arial" pitchFamily="34" charset="-120"/>
              </a:rPr>
              <a:t>DTF em algodão 30.1 validado pelo Planeta Transfer, ajustando 2 a 5 s conforme o lote do filme.</a:t>
            </a:r>
            <a:endParaRPr lang="en-US" sz="1450" dirty="0"/>
          </a:p>
        </p:txBody>
      </p:sp>
      <p:sp>
        <p:nvSpPr>
          <p:cNvPr id="21" name="Text 17"/>
          <p:cNvSpPr/>
          <p:nvPr/>
        </p:nvSpPr>
        <p:spPr>
          <a:xfrm>
            <a:off x="8322869" y="5486400"/>
            <a:ext cx="2972714" cy="274320"/>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Acervo IA na Sublimação e DTF</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14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14 · O MÉTODO</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Perguntar. Testar. Analisar.</a:t>
            </a:r>
            <a:endParaRPr lang="en-US" sz="3400" dirty="0"/>
          </a:p>
        </p:txBody>
      </p:sp>
      <p:sp>
        <p:nvSpPr>
          <p:cNvPr id="9" name="Text 5"/>
          <p:cNvSpPr/>
          <p:nvPr/>
        </p:nvSpPr>
        <p:spPr>
          <a:xfrm>
            <a:off x="640080" y="2275332"/>
            <a:ext cx="9875520" cy="330708"/>
          </a:xfrm>
          <a:prstGeom prst="rect">
            <a:avLst/>
          </a:prstGeom>
          <a:noFill/>
          <a:ln/>
        </p:spPr>
        <p:txBody>
          <a:bodyPr wrap="square" lIns="0" tIns="0" rIns="0" bIns="0" rtlCol="0" anchor="t"/>
          <a:lstStyle/>
          <a:p>
            <a:pPr indent="0" marL="0">
              <a:lnSpc>
                <a:spcPct val="110000"/>
              </a:lnSpc>
              <a:buNone/>
            </a:pPr>
            <a:r>
              <a:rPr lang="en-US" sz="1700" dirty="0">
                <a:solidFill>
                  <a:srgbClr val="93A1C0"/>
                </a:solidFill>
                <a:latin typeface="Arial" pitchFamily="34" charset="0"/>
                <a:ea typeface="Arial" pitchFamily="34" charset="-122"/>
                <a:cs typeface="Arial" pitchFamily="34" charset="-120"/>
              </a:rPr>
              <a:t>Confrontar a IA não é usar a IA. É desafiar ela, até separar o mito do que funciona na produção.</a:t>
            </a:r>
            <a:endParaRPr lang="en-US" sz="1700" dirty="0"/>
          </a:p>
        </p:txBody>
      </p:sp>
      <p:sp>
        <p:nvSpPr>
          <p:cNvPr id="10" name="Shape 6"/>
          <p:cNvSpPr/>
          <p:nvPr/>
        </p:nvSpPr>
        <p:spPr>
          <a:xfrm>
            <a:off x="640080" y="3017520"/>
            <a:ext cx="3484778" cy="3200400"/>
          </a:xfrm>
          <a:prstGeom prst="roundRect">
            <a:avLst>
              <a:gd name="adj" fmla="val 2286"/>
            </a:avLst>
          </a:prstGeom>
          <a:solidFill>
            <a:srgbClr val="0E1A36"/>
          </a:solidFill>
          <a:ln w="9525">
            <a:solidFill>
              <a:srgbClr val="22325A"/>
            </a:solidFill>
            <a:prstDash val="solid"/>
          </a:ln>
        </p:spPr>
      </p:sp>
      <p:sp>
        <p:nvSpPr>
          <p:cNvPr id="11" name="Text 7"/>
          <p:cNvSpPr/>
          <p:nvPr/>
        </p:nvSpPr>
        <p:spPr>
          <a:xfrm>
            <a:off x="868680" y="3182112"/>
            <a:ext cx="914400" cy="868680"/>
          </a:xfrm>
          <a:prstGeom prst="rect">
            <a:avLst/>
          </a:prstGeom>
          <a:noFill/>
          <a:ln/>
        </p:spPr>
        <p:txBody>
          <a:bodyPr wrap="square" lIns="0" tIns="0" rIns="0" bIns="0" rtlCol="0" anchor="ctr"/>
          <a:lstStyle/>
          <a:p>
            <a:pPr indent="0" marL="0">
              <a:buNone/>
            </a:pPr>
            <a:r>
              <a:rPr lang="en-US" sz="5800" b="1" dirty="0">
                <a:solidFill>
                  <a:srgbClr val="F7E219"/>
                </a:solidFill>
                <a:latin typeface="Arial" pitchFamily="34" charset="0"/>
                <a:ea typeface="Arial" pitchFamily="34" charset="-122"/>
                <a:cs typeface="Arial" pitchFamily="34" charset="-120"/>
              </a:rPr>
              <a:t>P</a:t>
            </a:r>
            <a:endParaRPr lang="en-US" sz="5800" dirty="0"/>
          </a:p>
        </p:txBody>
      </p:sp>
      <p:sp>
        <p:nvSpPr>
          <p:cNvPr id="12" name="Text 8"/>
          <p:cNvSpPr/>
          <p:nvPr/>
        </p:nvSpPr>
        <p:spPr>
          <a:xfrm>
            <a:off x="868680" y="4114800"/>
            <a:ext cx="3027578" cy="457200"/>
          </a:xfrm>
          <a:prstGeom prst="rect">
            <a:avLst/>
          </a:prstGeom>
          <a:noFill/>
          <a:ln/>
        </p:spPr>
        <p:txBody>
          <a:bodyPr wrap="square" lIns="0" tIns="0" rIns="0" bIns="0" rtlCol="0" anchor="ctr"/>
          <a:lstStyle/>
          <a:p>
            <a:pPr indent="0" marL="0">
              <a:buNone/>
            </a:pPr>
            <a:r>
              <a:rPr lang="en-US" sz="2600" b="1" dirty="0">
                <a:solidFill>
                  <a:srgbClr val="F4F6FB"/>
                </a:solidFill>
                <a:latin typeface="Arial" pitchFamily="34" charset="0"/>
                <a:ea typeface="Arial" pitchFamily="34" charset="-122"/>
                <a:cs typeface="Arial" pitchFamily="34" charset="-120"/>
              </a:rPr>
              <a:t>Perguntar</a:t>
            </a:r>
            <a:endParaRPr lang="en-US" sz="2600" dirty="0"/>
          </a:p>
        </p:txBody>
      </p:sp>
      <p:sp>
        <p:nvSpPr>
          <p:cNvPr id="13" name="Text 9"/>
          <p:cNvSpPr/>
          <p:nvPr/>
        </p:nvSpPr>
        <p:spPr>
          <a:xfrm>
            <a:off x="868680" y="4663440"/>
            <a:ext cx="3027578" cy="1417320"/>
          </a:xfrm>
          <a:prstGeom prst="rect">
            <a:avLst/>
          </a:prstGeom>
          <a:noFill/>
          <a:ln/>
        </p:spPr>
        <p:txBody>
          <a:bodyPr wrap="square" lIns="0" tIns="0" rIns="0" bIns="0" rtlCol="0" anchor="t"/>
          <a:lstStyle/>
          <a:p>
            <a:pPr indent="0" marL="0">
              <a:lnSpc>
                <a:spcPct val="110000"/>
              </a:lnSpc>
              <a:buNone/>
            </a:pPr>
            <a:r>
              <a:rPr lang="en-US" sz="1550" dirty="0">
                <a:solidFill>
                  <a:srgbClr val="93A1C0"/>
                </a:solidFill>
                <a:latin typeface="Arial" pitchFamily="34" charset="0"/>
                <a:ea typeface="Arial" pitchFamily="34" charset="-122"/>
                <a:cs typeface="Arial" pitchFamily="34" charset="-120"/>
              </a:rPr>
              <a:t>A dúvida real de quem está na produção, e o que a internet responde hoje sobre ela.</a:t>
            </a:r>
            <a:endParaRPr lang="en-US" sz="1550" dirty="0"/>
          </a:p>
        </p:txBody>
      </p:sp>
      <p:sp>
        <p:nvSpPr>
          <p:cNvPr id="14" name="Shape 10"/>
          <p:cNvSpPr/>
          <p:nvPr/>
        </p:nvSpPr>
        <p:spPr>
          <a:xfrm>
            <a:off x="4353458" y="3017520"/>
            <a:ext cx="3484778" cy="3200400"/>
          </a:xfrm>
          <a:prstGeom prst="roundRect">
            <a:avLst>
              <a:gd name="adj" fmla="val 2286"/>
            </a:avLst>
          </a:prstGeom>
          <a:solidFill>
            <a:srgbClr val="0E1A36"/>
          </a:solidFill>
          <a:ln w="19050">
            <a:solidFill>
              <a:srgbClr val="F7E219"/>
            </a:solidFill>
            <a:prstDash val="solid"/>
          </a:ln>
        </p:spPr>
      </p:sp>
      <p:sp>
        <p:nvSpPr>
          <p:cNvPr id="15" name="Text 11"/>
          <p:cNvSpPr/>
          <p:nvPr/>
        </p:nvSpPr>
        <p:spPr>
          <a:xfrm>
            <a:off x="4582058" y="3182112"/>
            <a:ext cx="914400" cy="868680"/>
          </a:xfrm>
          <a:prstGeom prst="rect">
            <a:avLst/>
          </a:prstGeom>
          <a:noFill/>
          <a:ln/>
        </p:spPr>
        <p:txBody>
          <a:bodyPr wrap="square" lIns="0" tIns="0" rIns="0" bIns="0" rtlCol="0" anchor="ctr"/>
          <a:lstStyle/>
          <a:p>
            <a:pPr indent="0" marL="0">
              <a:buNone/>
            </a:pPr>
            <a:r>
              <a:rPr lang="en-US" sz="5800" b="1" dirty="0">
                <a:solidFill>
                  <a:srgbClr val="F7E219"/>
                </a:solidFill>
                <a:latin typeface="Arial" pitchFamily="34" charset="0"/>
                <a:ea typeface="Arial" pitchFamily="34" charset="-122"/>
                <a:cs typeface="Arial" pitchFamily="34" charset="-120"/>
              </a:rPr>
              <a:t>T</a:t>
            </a:r>
            <a:endParaRPr lang="en-US" sz="5800" dirty="0"/>
          </a:p>
        </p:txBody>
      </p:sp>
      <p:sp>
        <p:nvSpPr>
          <p:cNvPr id="16" name="Text 12"/>
          <p:cNvSpPr/>
          <p:nvPr/>
        </p:nvSpPr>
        <p:spPr>
          <a:xfrm>
            <a:off x="4582058" y="4114800"/>
            <a:ext cx="3027578" cy="457200"/>
          </a:xfrm>
          <a:prstGeom prst="rect">
            <a:avLst/>
          </a:prstGeom>
          <a:noFill/>
          <a:ln/>
        </p:spPr>
        <p:txBody>
          <a:bodyPr wrap="square" lIns="0" tIns="0" rIns="0" bIns="0" rtlCol="0" anchor="ctr"/>
          <a:lstStyle/>
          <a:p>
            <a:pPr indent="0" marL="0">
              <a:buNone/>
            </a:pPr>
            <a:r>
              <a:rPr lang="en-US" sz="2600" b="1" dirty="0">
                <a:solidFill>
                  <a:srgbClr val="F4F6FB"/>
                </a:solidFill>
                <a:latin typeface="Arial" pitchFamily="34" charset="0"/>
                <a:ea typeface="Arial" pitchFamily="34" charset="-122"/>
                <a:cs typeface="Arial" pitchFamily="34" charset="-120"/>
              </a:rPr>
              <a:t>Testar</a:t>
            </a:r>
            <a:endParaRPr lang="en-US" sz="2600" dirty="0"/>
          </a:p>
        </p:txBody>
      </p:sp>
      <p:sp>
        <p:nvSpPr>
          <p:cNvPr id="17" name="Text 13"/>
          <p:cNvSpPr/>
          <p:nvPr/>
        </p:nvSpPr>
        <p:spPr>
          <a:xfrm>
            <a:off x="4582058" y="4663440"/>
            <a:ext cx="3027578" cy="1417320"/>
          </a:xfrm>
          <a:prstGeom prst="rect">
            <a:avLst/>
          </a:prstGeom>
          <a:noFill/>
          <a:ln/>
        </p:spPr>
        <p:txBody>
          <a:bodyPr wrap="square" lIns="0" tIns="0" rIns="0" bIns="0" rtlCol="0" anchor="t"/>
          <a:lstStyle/>
          <a:p>
            <a:pPr indent="0" marL="0">
              <a:lnSpc>
                <a:spcPct val="110000"/>
              </a:lnSpc>
              <a:buNone/>
            </a:pPr>
            <a:r>
              <a:rPr lang="en-US" sz="1550" dirty="0">
                <a:solidFill>
                  <a:srgbClr val="93A1C0"/>
                </a:solidFill>
                <a:latin typeface="Arial" pitchFamily="34" charset="0"/>
                <a:ea typeface="Arial" pitchFamily="34" charset="-122"/>
                <a:cs typeface="Arial" pitchFamily="34" charset="-120"/>
              </a:rPr>
              <a:t>Teste controlado, vídeo, microscópio e medição. Quase 40 anos de prática para provar o que acontece.</a:t>
            </a:r>
            <a:endParaRPr lang="en-US" sz="1550" dirty="0"/>
          </a:p>
        </p:txBody>
      </p:sp>
      <p:sp>
        <p:nvSpPr>
          <p:cNvPr id="18" name="Shape 14"/>
          <p:cNvSpPr/>
          <p:nvPr/>
        </p:nvSpPr>
        <p:spPr>
          <a:xfrm>
            <a:off x="8066837" y="3017520"/>
            <a:ext cx="3484778" cy="3200400"/>
          </a:xfrm>
          <a:prstGeom prst="roundRect">
            <a:avLst>
              <a:gd name="adj" fmla="val 2286"/>
            </a:avLst>
          </a:prstGeom>
          <a:solidFill>
            <a:srgbClr val="0E1A36"/>
          </a:solidFill>
          <a:ln w="9525">
            <a:solidFill>
              <a:srgbClr val="22325A"/>
            </a:solidFill>
            <a:prstDash val="solid"/>
          </a:ln>
        </p:spPr>
      </p:sp>
      <p:sp>
        <p:nvSpPr>
          <p:cNvPr id="19" name="Text 15"/>
          <p:cNvSpPr/>
          <p:nvPr/>
        </p:nvSpPr>
        <p:spPr>
          <a:xfrm>
            <a:off x="8295437" y="3182112"/>
            <a:ext cx="914400" cy="868680"/>
          </a:xfrm>
          <a:prstGeom prst="rect">
            <a:avLst/>
          </a:prstGeom>
          <a:noFill/>
          <a:ln/>
        </p:spPr>
        <p:txBody>
          <a:bodyPr wrap="square" lIns="0" tIns="0" rIns="0" bIns="0" rtlCol="0" anchor="ctr"/>
          <a:lstStyle/>
          <a:p>
            <a:pPr indent="0" marL="0">
              <a:buNone/>
            </a:pPr>
            <a:r>
              <a:rPr lang="en-US" sz="5800" b="1" dirty="0">
                <a:solidFill>
                  <a:srgbClr val="F7E219"/>
                </a:solidFill>
                <a:latin typeface="Arial" pitchFamily="34" charset="0"/>
                <a:ea typeface="Arial" pitchFamily="34" charset="-122"/>
                <a:cs typeface="Arial" pitchFamily="34" charset="-120"/>
              </a:rPr>
              <a:t>A</a:t>
            </a:r>
            <a:endParaRPr lang="en-US" sz="5800" dirty="0"/>
          </a:p>
        </p:txBody>
      </p:sp>
      <p:sp>
        <p:nvSpPr>
          <p:cNvPr id="20" name="Text 16"/>
          <p:cNvSpPr/>
          <p:nvPr/>
        </p:nvSpPr>
        <p:spPr>
          <a:xfrm>
            <a:off x="8295437" y="4114800"/>
            <a:ext cx="3027578" cy="457200"/>
          </a:xfrm>
          <a:prstGeom prst="rect">
            <a:avLst/>
          </a:prstGeom>
          <a:noFill/>
          <a:ln/>
        </p:spPr>
        <p:txBody>
          <a:bodyPr wrap="square" lIns="0" tIns="0" rIns="0" bIns="0" rtlCol="0" anchor="ctr"/>
          <a:lstStyle/>
          <a:p>
            <a:pPr indent="0" marL="0">
              <a:buNone/>
            </a:pPr>
            <a:r>
              <a:rPr lang="en-US" sz="2600" b="1" dirty="0">
                <a:solidFill>
                  <a:srgbClr val="F4F6FB"/>
                </a:solidFill>
                <a:latin typeface="Arial" pitchFamily="34" charset="0"/>
                <a:ea typeface="Arial" pitchFamily="34" charset="-122"/>
                <a:cs typeface="Arial" pitchFamily="34" charset="-120"/>
              </a:rPr>
              <a:t>Analisar</a:t>
            </a:r>
            <a:endParaRPr lang="en-US" sz="2600" dirty="0"/>
          </a:p>
        </p:txBody>
      </p:sp>
      <p:sp>
        <p:nvSpPr>
          <p:cNvPr id="21" name="Text 17"/>
          <p:cNvSpPr/>
          <p:nvPr/>
        </p:nvSpPr>
        <p:spPr>
          <a:xfrm>
            <a:off x="8295437" y="4663440"/>
            <a:ext cx="3027578" cy="1417320"/>
          </a:xfrm>
          <a:prstGeom prst="rect">
            <a:avLst/>
          </a:prstGeom>
          <a:noFill/>
          <a:ln/>
        </p:spPr>
        <p:txBody>
          <a:bodyPr wrap="square" lIns="0" tIns="0" rIns="0" bIns="0" rtlCol="0" anchor="t"/>
          <a:lstStyle/>
          <a:p>
            <a:pPr indent="0" marL="0">
              <a:lnSpc>
                <a:spcPct val="110000"/>
              </a:lnSpc>
              <a:buNone/>
            </a:pPr>
            <a:r>
              <a:rPr lang="en-US" sz="1550" dirty="0">
                <a:solidFill>
                  <a:srgbClr val="93A1C0"/>
                </a:solidFill>
                <a:latin typeface="Arial" pitchFamily="34" charset="0"/>
                <a:ea typeface="Arial" pitchFamily="34" charset="-122"/>
                <a:cs typeface="Arial" pitchFamily="34" charset="-120"/>
              </a:rPr>
              <a:t>Confrontamos a própria IA, apontamos onde ela erra por copiar a internet, e validamos com prática.</a:t>
            </a:r>
            <a:endParaRPr lang="en-US" sz="15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71023"/>
        </a:solidFill>
      </p:bgPr>
    </p:bg>
    <p:spTree>
      <p:nvGrpSpPr>
        <p:cNvPr id="1" name=""/>
        <p:cNvGrpSpPr/>
        <p:nvPr/>
      </p:nvGrpSpPr>
      <p:grpSpPr>
        <a:xfrm>
          <a:off x="0" y="0"/>
          <a:ext cx="0" cy="0"/>
          <a:chOff x="0" y="0"/>
          <a:chExt cx="0" cy="0"/>
        </a:xfrm>
      </p:grpSpPr>
      <p:sp>
        <p:nvSpPr>
          <p:cNvPr id="3" name="Text 0"/>
          <p:cNvSpPr/>
          <p:nvPr/>
        </p:nvSpPr>
        <p:spPr>
          <a:xfrm>
            <a:off x="640080" y="2148840"/>
            <a:ext cx="10911535" cy="320040"/>
          </a:xfrm>
          <a:prstGeom prst="rect">
            <a:avLst/>
          </a:prstGeom>
          <a:noFill/>
          <a:ln/>
        </p:spPr>
        <p:txBody>
          <a:bodyPr wrap="square" lIns="0" tIns="0" rIns="0" bIns="0" rtlCol="0" anchor="ctr"/>
          <a:lstStyle/>
          <a:p>
            <a:pPr algn="ctr" indent="0" marL="0">
              <a:buNone/>
            </a:pPr>
            <a:r>
              <a:rPr lang="en-US" sz="1400" b="1" spc="400" kern="0" dirty="0">
                <a:solidFill>
                  <a:srgbClr val="F7E219"/>
                </a:solidFill>
                <a:latin typeface="Arial" pitchFamily="34" charset="0"/>
                <a:ea typeface="Arial" pitchFamily="34" charset="-122"/>
                <a:cs typeface="Arial" pitchFamily="34" charset="-120"/>
              </a:rPr>
              <a:t>A REGRA DO MÉTODO</a:t>
            </a:r>
            <a:endParaRPr lang="en-US" sz="1400" dirty="0"/>
          </a:p>
        </p:txBody>
      </p:sp>
      <p:sp>
        <p:nvSpPr>
          <p:cNvPr id="4" name="Text 1"/>
          <p:cNvSpPr/>
          <p:nvPr/>
        </p:nvSpPr>
        <p:spPr>
          <a:xfrm>
            <a:off x="1097280" y="2651760"/>
            <a:ext cx="9997135" cy="1828800"/>
          </a:xfrm>
          <a:prstGeom prst="rect">
            <a:avLst/>
          </a:prstGeom>
          <a:noFill/>
          <a:ln/>
        </p:spPr>
        <p:txBody>
          <a:bodyPr wrap="square" lIns="0" tIns="0" rIns="0" bIns="0" rtlCol="0" anchor="ctr"/>
          <a:lstStyle/>
          <a:p>
            <a:pPr algn="ctr" indent="0" marL="0">
              <a:lnSpc>
                <a:spcPct val="105000"/>
              </a:lnSpc>
              <a:buNone/>
            </a:pPr>
            <a:r>
              <a:rPr lang="en-US" sz="4000" b="1" dirty="0">
                <a:solidFill>
                  <a:srgbClr val="F4F6FB"/>
                </a:solidFill>
                <a:latin typeface="Arial" pitchFamily="34" charset="0"/>
                <a:ea typeface="Arial" pitchFamily="34" charset="-122"/>
                <a:cs typeface="Arial" pitchFamily="34" charset="-120"/>
              </a:rPr>
              <a:t>A IA nunca fala com o seu cliente.</a:t>
            </a:r>
            <a:endParaRPr lang="en-US" sz="4000" dirty="0"/>
          </a:p>
          <a:p>
            <a:pPr algn="ctr" indent="0" marL="0">
              <a:lnSpc>
                <a:spcPct val="105000"/>
              </a:lnSpc>
              <a:buNone/>
            </a:pPr>
            <a:r>
              <a:rPr lang="en-US" sz="4000" b="1" dirty="0">
                <a:solidFill>
                  <a:srgbClr val="F4F6FB"/>
                </a:solidFill>
                <a:latin typeface="Arial" pitchFamily="34" charset="0"/>
                <a:ea typeface="Arial" pitchFamily="34" charset="-122"/>
                <a:cs typeface="Arial" pitchFamily="34" charset="-120"/>
              </a:rPr>
              <a:t>Só sai daqui o que passou pelo teste.</a:t>
            </a:r>
            <a:endParaRPr lang="en-US" sz="4000" dirty="0"/>
          </a:p>
        </p:txBody>
      </p:sp>
      <p:sp>
        <p:nvSpPr>
          <p:cNvPr id="5" name="Shape 2"/>
          <p:cNvSpPr/>
          <p:nvPr/>
        </p:nvSpPr>
        <p:spPr>
          <a:xfrm>
            <a:off x="5364328" y="4846320"/>
            <a:ext cx="1463040" cy="0"/>
          </a:xfrm>
          <a:prstGeom prst="line">
            <a:avLst/>
          </a:prstGeom>
          <a:noFill/>
          <a:ln w="19050">
            <a:solidFill>
              <a:srgbClr val="F7E219"/>
            </a:solidFill>
            <a:prstDash val="solid"/>
          </a:ln>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16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16 · COMO FUNCIONA</a:t>
            </a:r>
            <a:endParaRPr lang="en-US" sz="1200" dirty="0"/>
          </a:p>
        </p:txBody>
      </p:sp>
      <p:sp>
        <p:nvSpPr>
          <p:cNvPr id="8" name="Text 4"/>
          <p:cNvSpPr/>
          <p:nvPr/>
        </p:nvSpPr>
        <p:spPr>
          <a:xfrm>
            <a:off x="640080" y="1572768"/>
            <a:ext cx="10911535" cy="1030224"/>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Você pergunta.</a:t>
            </a:r>
            <a:endParaRPr lang="en-US" sz="3400" dirty="0"/>
          </a:p>
          <a:p>
            <a:pPr indent="0" marL="0">
              <a:lnSpc>
                <a:spcPct val="95000"/>
              </a:lnSpc>
              <a:buNone/>
            </a:pPr>
            <a:r>
              <a:rPr lang="en-US" sz="3400" b="1" dirty="0">
                <a:solidFill>
                  <a:srgbClr val="F4F6FB"/>
                </a:solidFill>
                <a:latin typeface="Arial" pitchFamily="34" charset="0"/>
                <a:ea typeface="Arial" pitchFamily="34" charset="-122"/>
                <a:cs typeface="Arial" pitchFamily="34" charset="-120"/>
              </a:rPr>
              <a:t>A ferramenta responde só com o que já foi testado.</a:t>
            </a:r>
            <a:endParaRPr lang="en-US" sz="3400" dirty="0"/>
          </a:p>
        </p:txBody>
      </p:sp>
      <p:sp>
        <p:nvSpPr>
          <p:cNvPr id="9" name="Shape 5"/>
          <p:cNvSpPr/>
          <p:nvPr/>
        </p:nvSpPr>
        <p:spPr>
          <a:xfrm>
            <a:off x="640080" y="3014472"/>
            <a:ext cx="2556434" cy="3203448"/>
          </a:xfrm>
          <a:prstGeom prst="roundRect">
            <a:avLst>
              <a:gd name="adj" fmla="val 2861"/>
            </a:avLst>
          </a:prstGeom>
          <a:solidFill>
            <a:srgbClr val="0E1A36"/>
          </a:solidFill>
          <a:ln w="9525">
            <a:solidFill>
              <a:srgbClr val="22325A"/>
            </a:solidFill>
            <a:prstDash val="solid"/>
          </a:ln>
        </p:spPr>
      </p:sp>
      <p:sp>
        <p:nvSpPr>
          <p:cNvPr id="10" name="Text 6"/>
          <p:cNvSpPr/>
          <p:nvPr/>
        </p:nvSpPr>
        <p:spPr>
          <a:xfrm>
            <a:off x="868680" y="3243072"/>
            <a:ext cx="2099234" cy="256032"/>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01</a:t>
            </a:r>
            <a:endParaRPr lang="en-US" sz="1200" dirty="0"/>
          </a:p>
        </p:txBody>
      </p:sp>
      <p:sp>
        <p:nvSpPr>
          <p:cNvPr id="11" name="Text 7"/>
          <p:cNvSpPr/>
          <p:nvPr/>
        </p:nvSpPr>
        <p:spPr>
          <a:xfrm>
            <a:off x="868680" y="3608832"/>
            <a:ext cx="2099234" cy="595884"/>
          </a:xfrm>
          <a:prstGeom prst="rect">
            <a:avLst/>
          </a:prstGeom>
          <a:noFill/>
          <a:ln/>
        </p:spPr>
        <p:txBody>
          <a:bodyPr wrap="square" lIns="0" tIns="0" rIns="0" bIns="0" rtlCol="0" anchor="t"/>
          <a:lstStyle/>
          <a:p>
            <a:pPr indent="0" marL="0">
              <a:lnSpc>
                <a:spcPct val="95000"/>
              </a:lnSpc>
              <a:buNone/>
            </a:pPr>
            <a:r>
              <a:rPr lang="en-US" sz="1900" b="1" dirty="0">
                <a:solidFill>
                  <a:srgbClr val="F4F6FB"/>
                </a:solidFill>
                <a:latin typeface="Arial" pitchFamily="34" charset="0"/>
                <a:ea typeface="Arial" pitchFamily="34" charset="-122"/>
                <a:cs typeface="Arial" pitchFamily="34" charset="-120"/>
              </a:rPr>
              <a:t>Você escolhe o tema ou pergunta</a:t>
            </a:r>
            <a:endParaRPr lang="en-US" sz="1900" dirty="0"/>
          </a:p>
        </p:txBody>
      </p:sp>
      <p:sp>
        <p:nvSpPr>
          <p:cNvPr id="12" name="Text 8"/>
          <p:cNvSpPr/>
          <p:nvPr/>
        </p:nvSpPr>
        <p:spPr>
          <a:xfrm>
            <a:off x="868680" y="4360164"/>
            <a:ext cx="2099234" cy="1674876"/>
          </a:xfrm>
          <a:prstGeom prst="rect">
            <a:avLst/>
          </a:prstGeom>
          <a:noFill/>
          <a:ln/>
        </p:spPr>
        <p:txBody>
          <a:bodyPr wrap="square" lIns="0" tIns="0" rIns="0" bIns="0" rtlCol="0" anchor="t"/>
          <a:lstStyle/>
          <a:p>
            <a:pPr indent="0" marL="0">
              <a:lnSpc>
                <a:spcPct val="112000"/>
              </a:lnSpc>
              <a:buNone/>
            </a:pPr>
            <a:r>
              <a:rPr lang="en-US" sz="1500" dirty="0">
                <a:solidFill>
                  <a:srgbClr val="93A1C0"/>
                </a:solidFill>
                <a:latin typeface="Arial" pitchFamily="34" charset="0"/>
                <a:ea typeface="Arial" pitchFamily="34" charset="-122"/>
                <a:cs typeface="Arial" pitchFamily="34" charset="-120"/>
              </a:rPr>
              <a:t>Do jeito que perguntaria a um colega: rolete marcando, cor que não bate, DTF descascando.</a:t>
            </a:r>
            <a:endParaRPr lang="en-US" sz="1500" dirty="0"/>
          </a:p>
        </p:txBody>
      </p:sp>
      <p:sp>
        <p:nvSpPr>
          <p:cNvPr id="13" name="Shape 9"/>
          <p:cNvSpPr/>
          <p:nvPr/>
        </p:nvSpPr>
        <p:spPr>
          <a:xfrm>
            <a:off x="3425114" y="3014472"/>
            <a:ext cx="2556434" cy="3203448"/>
          </a:xfrm>
          <a:prstGeom prst="roundRect">
            <a:avLst>
              <a:gd name="adj" fmla="val 2861"/>
            </a:avLst>
          </a:prstGeom>
          <a:solidFill>
            <a:srgbClr val="0E1A36"/>
          </a:solidFill>
          <a:ln w="9525">
            <a:solidFill>
              <a:srgbClr val="22325A"/>
            </a:solidFill>
            <a:prstDash val="solid"/>
          </a:ln>
        </p:spPr>
      </p:sp>
      <p:sp>
        <p:nvSpPr>
          <p:cNvPr id="14" name="Text 10"/>
          <p:cNvSpPr/>
          <p:nvPr/>
        </p:nvSpPr>
        <p:spPr>
          <a:xfrm>
            <a:off x="3653714" y="3243072"/>
            <a:ext cx="2099234" cy="256032"/>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02</a:t>
            </a:r>
            <a:endParaRPr lang="en-US" sz="1200" dirty="0"/>
          </a:p>
        </p:txBody>
      </p:sp>
      <p:sp>
        <p:nvSpPr>
          <p:cNvPr id="15" name="Text 11"/>
          <p:cNvSpPr/>
          <p:nvPr/>
        </p:nvSpPr>
        <p:spPr>
          <a:xfrm>
            <a:off x="3653714" y="3608832"/>
            <a:ext cx="2099234" cy="870966"/>
          </a:xfrm>
          <a:prstGeom prst="rect">
            <a:avLst/>
          </a:prstGeom>
          <a:noFill/>
          <a:ln/>
        </p:spPr>
        <p:txBody>
          <a:bodyPr wrap="square" lIns="0" tIns="0" rIns="0" bIns="0" rtlCol="0" anchor="t"/>
          <a:lstStyle/>
          <a:p>
            <a:pPr indent="0" marL="0">
              <a:lnSpc>
                <a:spcPct val="95000"/>
              </a:lnSpc>
              <a:buNone/>
            </a:pPr>
            <a:r>
              <a:rPr lang="en-US" sz="1900" b="1" dirty="0">
                <a:solidFill>
                  <a:srgbClr val="F4F6FB"/>
                </a:solidFill>
                <a:latin typeface="Arial" pitchFamily="34" charset="0"/>
                <a:ea typeface="Arial" pitchFamily="34" charset="-122"/>
                <a:cs typeface="Arial" pitchFamily="34" charset="-120"/>
              </a:rPr>
              <a:t>Ela cruza com o que já foi validado</a:t>
            </a:r>
            <a:endParaRPr lang="en-US" sz="1900" dirty="0"/>
          </a:p>
        </p:txBody>
      </p:sp>
      <p:sp>
        <p:nvSpPr>
          <p:cNvPr id="16" name="Text 12"/>
          <p:cNvSpPr/>
          <p:nvPr/>
        </p:nvSpPr>
        <p:spPr>
          <a:xfrm>
            <a:off x="3653714" y="4635246"/>
            <a:ext cx="2099234" cy="1399794"/>
          </a:xfrm>
          <a:prstGeom prst="rect">
            <a:avLst/>
          </a:prstGeom>
          <a:noFill/>
          <a:ln/>
        </p:spPr>
        <p:txBody>
          <a:bodyPr wrap="square" lIns="0" tIns="0" rIns="0" bIns="0" rtlCol="0" anchor="t"/>
          <a:lstStyle/>
          <a:p>
            <a:pPr indent="0" marL="0">
              <a:lnSpc>
                <a:spcPct val="112000"/>
              </a:lnSpc>
              <a:buNone/>
            </a:pPr>
            <a:r>
              <a:rPr lang="en-US" sz="1500" dirty="0">
                <a:solidFill>
                  <a:srgbClr val="93A1C0"/>
                </a:solidFill>
                <a:latin typeface="Arial" pitchFamily="34" charset="0"/>
                <a:ea typeface="Arial" pitchFamily="34" charset="-122"/>
                <a:cs typeface="Arial" pitchFamily="34" charset="-120"/>
              </a:rPr>
              <a:t>A dúvida é comparada com as 96 respostas que já passaram por teste. Nada é inventado na hora.</a:t>
            </a:r>
            <a:endParaRPr lang="en-US" sz="1500" dirty="0"/>
          </a:p>
        </p:txBody>
      </p:sp>
      <p:sp>
        <p:nvSpPr>
          <p:cNvPr id="17" name="Shape 13"/>
          <p:cNvSpPr/>
          <p:nvPr/>
        </p:nvSpPr>
        <p:spPr>
          <a:xfrm>
            <a:off x="6210148" y="3014472"/>
            <a:ext cx="2556434" cy="3203448"/>
          </a:xfrm>
          <a:prstGeom prst="roundRect">
            <a:avLst>
              <a:gd name="adj" fmla="val 2861"/>
            </a:avLst>
          </a:prstGeom>
          <a:solidFill>
            <a:srgbClr val="0E1A36"/>
          </a:solidFill>
          <a:ln w="9525">
            <a:solidFill>
              <a:srgbClr val="22325A"/>
            </a:solidFill>
            <a:prstDash val="solid"/>
          </a:ln>
        </p:spPr>
      </p:sp>
      <p:sp>
        <p:nvSpPr>
          <p:cNvPr id="18" name="Text 14"/>
          <p:cNvSpPr/>
          <p:nvPr/>
        </p:nvSpPr>
        <p:spPr>
          <a:xfrm>
            <a:off x="6438748" y="3243072"/>
            <a:ext cx="2099234" cy="256032"/>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03</a:t>
            </a:r>
            <a:endParaRPr lang="en-US" sz="1200" dirty="0"/>
          </a:p>
        </p:txBody>
      </p:sp>
      <p:sp>
        <p:nvSpPr>
          <p:cNvPr id="19" name="Text 15"/>
          <p:cNvSpPr/>
          <p:nvPr/>
        </p:nvSpPr>
        <p:spPr>
          <a:xfrm>
            <a:off x="6438748" y="3608832"/>
            <a:ext cx="2099234" cy="595884"/>
          </a:xfrm>
          <a:prstGeom prst="rect">
            <a:avLst/>
          </a:prstGeom>
          <a:noFill/>
          <a:ln/>
        </p:spPr>
        <p:txBody>
          <a:bodyPr wrap="square" lIns="0" tIns="0" rIns="0" bIns="0" rtlCol="0" anchor="t"/>
          <a:lstStyle/>
          <a:p>
            <a:pPr indent="0" marL="0">
              <a:lnSpc>
                <a:spcPct val="95000"/>
              </a:lnSpc>
              <a:buNone/>
            </a:pPr>
            <a:r>
              <a:rPr lang="en-US" sz="1900" b="1" dirty="0">
                <a:solidFill>
                  <a:srgbClr val="F4F6FB"/>
                </a:solidFill>
                <a:latin typeface="Arial" pitchFamily="34" charset="0"/>
                <a:ea typeface="Arial" pitchFamily="34" charset="-122"/>
                <a:cs typeface="Arial" pitchFamily="34" charset="-120"/>
              </a:rPr>
              <a:t>Você vê onde a IA erra</a:t>
            </a:r>
            <a:endParaRPr lang="en-US" sz="1900" dirty="0"/>
          </a:p>
        </p:txBody>
      </p:sp>
      <p:sp>
        <p:nvSpPr>
          <p:cNvPr id="20" name="Text 16"/>
          <p:cNvSpPr/>
          <p:nvPr/>
        </p:nvSpPr>
        <p:spPr>
          <a:xfrm>
            <a:off x="6438748" y="4360164"/>
            <a:ext cx="2099234" cy="1674876"/>
          </a:xfrm>
          <a:prstGeom prst="rect">
            <a:avLst/>
          </a:prstGeom>
          <a:noFill/>
          <a:ln/>
        </p:spPr>
        <p:txBody>
          <a:bodyPr wrap="square" lIns="0" tIns="0" rIns="0" bIns="0" rtlCol="0" anchor="t"/>
          <a:lstStyle/>
          <a:p>
            <a:pPr indent="0" marL="0">
              <a:lnSpc>
                <a:spcPct val="112000"/>
              </a:lnSpc>
              <a:buNone/>
            </a:pPr>
            <a:r>
              <a:rPr lang="en-US" sz="1500" dirty="0">
                <a:solidFill>
                  <a:srgbClr val="93A1C0"/>
                </a:solidFill>
                <a:latin typeface="Arial" pitchFamily="34" charset="0"/>
                <a:ea typeface="Arial" pitchFamily="34" charset="-122"/>
                <a:cs typeface="Arial" pitchFamily="34" charset="-120"/>
              </a:rPr>
              <a:t>A resposta genérica aparece marcada como errada, ao lado do que o teste real mostrou.</a:t>
            </a:r>
            <a:endParaRPr lang="en-US" sz="1500" dirty="0"/>
          </a:p>
        </p:txBody>
      </p:sp>
      <p:sp>
        <p:nvSpPr>
          <p:cNvPr id="21" name="Shape 17"/>
          <p:cNvSpPr/>
          <p:nvPr/>
        </p:nvSpPr>
        <p:spPr>
          <a:xfrm>
            <a:off x="8995181" y="3014472"/>
            <a:ext cx="2556434" cy="3203448"/>
          </a:xfrm>
          <a:prstGeom prst="roundRect">
            <a:avLst>
              <a:gd name="adj" fmla="val 2861"/>
            </a:avLst>
          </a:prstGeom>
          <a:solidFill>
            <a:srgbClr val="0E1A36"/>
          </a:solidFill>
          <a:ln w="19050">
            <a:solidFill>
              <a:srgbClr val="F7E219"/>
            </a:solidFill>
            <a:prstDash val="solid"/>
          </a:ln>
        </p:spPr>
      </p:sp>
      <p:sp>
        <p:nvSpPr>
          <p:cNvPr id="22" name="Text 18"/>
          <p:cNvSpPr/>
          <p:nvPr/>
        </p:nvSpPr>
        <p:spPr>
          <a:xfrm>
            <a:off x="9223781" y="3243072"/>
            <a:ext cx="2099234" cy="256032"/>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04</a:t>
            </a:r>
            <a:endParaRPr lang="en-US" sz="1200" dirty="0"/>
          </a:p>
        </p:txBody>
      </p:sp>
      <p:sp>
        <p:nvSpPr>
          <p:cNvPr id="23" name="Text 19"/>
          <p:cNvSpPr/>
          <p:nvPr/>
        </p:nvSpPr>
        <p:spPr>
          <a:xfrm>
            <a:off x="9223781" y="3608832"/>
            <a:ext cx="2099234" cy="595884"/>
          </a:xfrm>
          <a:prstGeom prst="rect">
            <a:avLst/>
          </a:prstGeom>
          <a:noFill/>
          <a:ln/>
        </p:spPr>
        <p:txBody>
          <a:bodyPr wrap="square" lIns="0" tIns="0" rIns="0" bIns="0" rtlCol="0" anchor="t"/>
          <a:lstStyle/>
          <a:p>
            <a:pPr indent="0" marL="0">
              <a:lnSpc>
                <a:spcPct val="95000"/>
              </a:lnSpc>
              <a:buNone/>
            </a:pPr>
            <a:r>
              <a:rPr lang="en-US" sz="1900" b="1" dirty="0">
                <a:solidFill>
                  <a:srgbClr val="F4F6FB"/>
                </a:solidFill>
                <a:latin typeface="Arial" pitchFamily="34" charset="0"/>
                <a:ea typeface="Arial" pitchFamily="34" charset="-122"/>
                <a:cs typeface="Arial" pitchFamily="34" charset="-120"/>
              </a:rPr>
              <a:t>Sem resposta, a dúvida vira teste</a:t>
            </a:r>
            <a:endParaRPr lang="en-US" sz="1900" dirty="0"/>
          </a:p>
        </p:txBody>
      </p:sp>
      <p:sp>
        <p:nvSpPr>
          <p:cNvPr id="24" name="Text 20"/>
          <p:cNvSpPr/>
          <p:nvPr/>
        </p:nvSpPr>
        <p:spPr>
          <a:xfrm>
            <a:off x="9223781" y="4360164"/>
            <a:ext cx="2099234" cy="1674876"/>
          </a:xfrm>
          <a:prstGeom prst="rect">
            <a:avLst/>
          </a:prstGeom>
          <a:noFill/>
          <a:ln/>
        </p:spPr>
        <p:txBody>
          <a:bodyPr wrap="square" lIns="0" tIns="0" rIns="0" bIns="0" rtlCol="0" anchor="t"/>
          <a:lstStyle/>
          <a:p>
            <a:pPr indent="0" marL="0">
              <a:lnSpc>
                <a:spcPct val="112000"/>
              </a:lnSpc>
              <a:buNone/>
            </a:pPr>
            <a:r>
              <a:rPr lang="en-US" sz="1500" dirty="0">
                <a:solidFill>
                  <a:srgbClr val="93A1C0"/>
                </a:solidFill>
                <a:latin typeface="Arial" pitchFamily="34" charset="0"/>
                <a:ea typeface="Arial" pitchFamily="34" charset="-122"/>
                <a:cs typeface="Arial" pitchFamily="34" charset="-120"/>
              </a:rPr>
              <a:t>Entra na fila do especialista, é testada e validada. A resposta chega no e‑mail em até 24 horas.</a:t>
            </a: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17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17 · O ACERVO HOJE</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96 respostas validadas no ar.</a:t>
            </a:r>
            <a:endParaRPr lang="en-US" sz="3400" dirty="0"/>
          </a:p>
        </p:txBody>
      </p:sp>
      <p:sp>
        <p:nvSpPr>
          <p:cNvPr id="9" name="Text 5"/>
          <p:cNvSpPr/>
          <p:nvPr/>
        </p:nvSpPr>
        <p:spPr>
          <a:xfrm>
            <a:off x="640080" y="2275332"/>
            <a:ext cx="9875520" cy="330708"/>
          </a:xfrm>
          <a:prstGeom prst="rect">
            <a:avLst/>
          </a:prstGeom>
          <a:noFill/>
          <a:ln/>
        </p:spPr>
        <p:txBody>
          <a:bodyPr wrap="square" lIns="0" tIns="0" rIns="0" bIns="0" rtlCol="0" anchor="t"/>
          <a:lstStyle/>
          <a:p>
            <a:pPr indent="0" marL="0">
              <a:lnSpc>
                <a:spcPct val="110000"/>
              </a:lnSpc>
              <a:buNone/>
            </a:pPr>
            <a:r>
              <a:rPr lang="en-US" sz="1700" dirty="0">
                <a:solidFill>
                  <a:srgbClr val="93A1C0"/>
                </a:solidFill>
                <a:latin typeface="Arial" pitchFamily="34" charset="0"/>
                <a:ea typeface="Arial" pitchFamily="34" charset="-122"/>
                <a:cs typeface="Arial" pitchFamily="34" charset="-120"/>
              </a:rPr>
              <a:t>Todas nasceram de dúvidas reais do público. 5 já estão na fila do próximo teste.</a:t>
            </a:r>
            <a:endParaRPr lang="en-US" sz="1700" dirty="0"/>
          </a:p>
        </p:txBody>
      </p:sp>
      <p:sp>
        <p:nvSpPr>
          <p:cNvPr id="10" name="Text 6"/>
          <p:cNvSpPr/>
          <p:nvPr/>
        </p:nvSpPr>
        <p:spPr>
          <a:xfrm>
            <a:off x="640080" y="3017520"/>
            <a:ext cx="3931920" cy="365760"/>
          </a:xfrm>
          <a:prstGeom prst="rect">
            <a:avLst/>
          </a:prstGeom>
          <a:noFill/>
          <a:ln/>
        </p:spPr>
        <p:txBody>
          <a:bodyPr wrap="square" lIns="0" tIns="0" rIns="0" bIns="0" rtlCol="0" anchor="ctr"/>
          <a:lstStyle/>
          <a:p>
            <a:pPr indent="0" marL="0">
              <a:buNone/>
            </a:pPr>
            <a:r>
              <a:rPr lang="en-US" sz="1800" dirty="0">
                <a:solidFill>
                  <a:srgbClr val="F4F6FB"/>
                </a:solidFill>
                <a:latin typeface="Arial" pitchFamily="34" charset="0"/>
                <a:ea typeface="Arial" pitchFamily="34" charset="-122"/>
                <a:cs typeface="Arial" pitchFamily="34" charset="-120"/>
              </a:rPr>
              <a:t>Sublimação · problemas do dia a dia</a:t>
            </a:r>
            <a:endParaRPr lang="en-US" sz="1800" dirty="0"/>
          </a:p>
        </p:txBody>
      </p:sp>
      <p:sp>
        <p:nvSpPr>
          <p:cNvPr id="11" name="Shape 7"/>
          <p:cNvSpPr/>
          <p:nvPr/>
        </p:nvSpPr>
        <p:spPr>
          <a:xfrm>
            <a:off x="4754880" y="3063240"/>
            <a:ext cx="5973775" cy="274320"/>
          </a:xfrm>
          <a:prstGeom prst="rect">
            <a:avLst/>
          </a:prstGeom>
          <a:solidFill>
            <a:srgbClr val="0E1A36"/>
          </a:solidFill>
          <a:ln w="6350">
            <a:solidFill>
              <a:srgbClr val="22325A"/>
            </a:solidFill>
            <a:prstDash val="solid"/>
          </a:ln>
        </p:spPr>
      </p:sp>
      <p:sp>
        <p:nvSpPr>
          <p:cNvPr id="12" name="anim-esq-13"/>
          <p:cNvSpPr/>
          <p:nvPr/>
        </p:nvSpPr>
        <p:spPr>
          <a:xfrm>
            <a:off x="4754880" y="3063240"/>
            <a:ext cx="5973775" cy="274320"/>
          </a:xfrm>
          <a:prstGeom prst="rect">
            <a:avLst/>
          </a:prstGeom>
          <a:solidFill>
            <a:srgbClr val="F7E219"/>
          </a:solidFill>
          <a:ln w="12700">
            <a:solidFill>
              <a:srgbClr val="F7E219"/>
            </a:solidFill>
            <a:prstDash val="solid"/>
          </a:ln>
        </p:spPr>
      </p:sp>
      <p:sp>
        <p:nvSpPr>
          <p:cNvPr id="13" name="Text 9"/>
          <p:cNvSpPr/>
          <p:nvPr/>
        </p:nvSpPr>
        <p:spPr>
          <a:xfrm>
            <a:off x="10865815" y="3017520"/>
            <a:ext cx="685800" cy="365760"/>
          </a:xfrm>
          <a:prstGeom prst="rect">
            <a:avLst/>
          </a:prstGeom>
          <a:noFill/>
          <a:ln/>
        </p:spPr>
        <p:txBody>
          <a:bodyPr wrap="square" lIns="0" tIns="0" rIns="0" bIns="0" rtlCol="0" anchor="ctr"/>
          <a:lstStyle/>
          <a:p>
            <a:pPr algn="r" indent="0" marL="0">
              <a:buNone/>
            </a:pPr>
            <a:r>
              <a:rPr lang="en-US" sz="1700" b="1" dirty="0">
                <a:solidFill>
                  <a:srgbClr val="F7E219"/>
                </a:solidFill>
                <a:latin typeface="Arial" pitchFamily="34" charset="0"/>
                <a:ea typeface="Arial" pitchFamily="34" charset="-122"/>
                <a:cs typeface="Arial" pitchFamily="34" charset="-120"/>
              </a:rPr>
              <a:t>50</a:t>
            </a:r>
            <a:endParaRPr lang="en-US" sz="1700" dirty="0"/>
          </a:p>
        </p:txBody>
      </p:sp>
      <p:sp>
        <p:nvSpPr>
          <p:cNvPr id="14" name="Text 10"/>
          <p:cNvSpPr/>
          <p:nvPr/>
        </p:nvSpPr>
        <p:spPr>
          <a:xfrm>
            <a:off x="640080" y="3611880"/>
            <a:ext cx="3931920" cy="365760"/>
          </a:xfrm>
          <a:prstGeom prst="rect">
            <a:avLst/>
          </a:prstGeom>
          <a:noFill/>
          <a:ln/>
        </p:spPr>
        <p:txBody>
          <a:bodyPr wrap="square" lIns="0" tIns="0" rIns="0" bIns="0" rtlCol="0" anchor="ctr"/>
          <a:lstStyle/>
          <a:p>
            <a:pPr indent="0" marL="0">
              <a:buNone/>
            </a:pPr>
            <a:r>
              <a:rPr lang="en-US" sz="1800" dirty="0">
                <a:solidFill>
                  <a:srgbClr val="F4F6FB"/>
                </a:solidFill>
                <a:latin typeface="Arial" pitchFamily="34" charset="0"/>
                <a:ea typeface="Arial" pitchFamily="34" charset="-122"/>
                <a:cs typeface="Arial" pitchFamily="34" charset="-120"/>
              </a:rPr>
              <a:t>Equipamento e manutenção</a:t>
            </a:r>
            <a:endParaRPr lang="en-US" sz="1800" dirty="0"/>
          </a:p>
        </p:txBody>
      </p:sp>
      <p:sp>
        <p:nvSpPr>
          <p:cNvPr id="15" name="Shape 11"/>
          <p:cNvSpPr/>
          <p:nvPr/>
        </p:nvSpPr>
        <p:spPr>
          <a:xfrm>
            <a:off x="4754880" y="3657600"/>
            <a:ext cx="5973775" cy="274320"/>
          </a:xfrm>
          <a:prstGeom prst="rect">
            <a:avLst/>
          </a:prstGeom>
          <a:solidFill>
            <a:srgbClr val="0E1A36"/>
          </a:solidFill>
          <a:ln w="6350">
            <a:solidFill>
              <a:srgbClr val="22325A"/>
            </a:solidFill>
            <a:prstDash val="solid"/>
          </a:ln>
        </p:spPr>
      </p:sp>
      <p:sp>
        <p:nvSpPr>
          <p:cNvPr id="16" name="anim-esq-14"/>
          <p:cNvSpPr/>
          <p:nvPr/>
        </p:nvSpPr>
        <p:spPr>
          <a:xfrm>
            <a:off x="4754880" y="3657600"/>
            <a:ext cx="2270035" cy="274320"/>
          </a:xfrm>
          <a:prstGeom prst="rect">
            <a:avLst/>
          </a:prstGeom>
          <a:solidFill>
            <a:srgbClr val="5B78C4"/>
          </a:solidFill>
          <a:ln w="12700">
            <a:solidFill>
              <a:srgbClr val="5B78C4"/>
            </a:solidFill>
            <a:prstDash val="solid"/>
          </a:ln>
        </p:spPr>
      </p:sp>
      <p:sp>
        <p:nvSpPr>
          <p:cNvPr id="17" name="Text 13"/>
          <p:cNvSpPr/>
          <p:nvPr/>
        </p:nvSpPr>
        <p:spPr>
          <a:xfrm>
            <a:off x="10865815" y="3611880"/>
            <a:ext cx="685800" cy="365760"/>
          </a:xfrm>
          <a:prstGeom prst="rect">
            <a:avLst/>
          </a:prstGeom>
          <a:noFill/>
          <a:ln/>
        </p:spPr>
        <p:txBody>
          <a:bodyPr wrap="square" lIns="0" tIns="0" rIns="0" bIns="0" rtlCol="0" anchor="ctr"/>
          <a:lstStyle/>
          <a:p>
            <a:pPr algn="r" indent="0" marL="0">
              <a:buNone/>
            </a:pPr>
            <a:r>
              <a:rPr lang="en-US" sz="1700" b="1" dirty="0">
                <a:solidFill>
                  <a:srgbClr val="F4F6FB"/>
                </a:solidFill>
                <a:latin typeface="Arial" pitchFamily="34" charset="0"/>
                <a:ea typeface="Arial" pitchFamily="34" charset="-122"/>
                <a:cs typeface="Arial" pitchFamily="34" charset="-120"/>
              </a:rPr>
              <a:t>19</a:t>
            </a:r>
            <a:endParaRPr lang="en-US" sz="1700" dirty="0"/>
          </a:p>
        </p:txBody>
      </p:sp>
      <p:sp>
        <p:nvSpPr>
          <p:cNvPr id="18" name="Text 14"/>
          <p:cNvSpPr/>
          <p:nvPr/>
        </p:nvSpPr>
        <p:spPr>
          <a:xfrm>
            <a:off x="640080" y="4206240"/>
            <a:ext cx="3931920" cy="365760"/>
          </a:xfrm>
          <a:prstGeom prst="rect">
            <a:avLst/>
          </a:prstGeom>
          <a:noFill/>
          <a:ln/>
        </p:spPr>
        <p:txBody>
          <a:bodyPr wrap="square" lIns="0" tIns="0" rIns="0" bIns="0" rtlCol="0" anchor="ctr"/>
          <a:lstStyle/>
          <a:p>
            <a:pPr indent="0" marL="0">
              <a:buNone/>
            </a:pPr>
            <a:r>
              <a:rPr lang="en-US" sz="1800" dirty="0">
                <a:solidFill>
                  <a:srgbClr val="F4F6FB"/>
                </a:solidFill>
                <a:latin typeface="Arial" pitchFamily="34" charset="0"/>
                <a:ea typeface="Arial" pitchFamily="34" charset="-122"/>
                <a:cs typeface="Arial" pitchFamily="34" charset="-120"/>
              </a:rPr>
              <a:t>Fundamentos do processo</a:t>
            </a:r>
            <a:endParaRPr lang="en-US" sz="1800" dirty="0"/>
          </a:p>
        </p:txBody>
      </p:sp>
      <p:sp>
        <p:nvSpPr>
          <p:cNvPr id="19" name="Shape 15"/>
          <p:cNvSpPr/>
          <p:nvPr/>
        </p:nvSpPr>
        <p:spPr>
          <a:xfrm>
            <a:off x="4754880" y="4251960"/>
            <a:ext cx="5973775" cy="274320"/>
          </a:xfrm>
          <a:prstGeom prst="rect">
            <a:avLst/>
          </a:prstGeom>
          <a:solidFill>
            <a:srgbClr val="0E1A36"/>
          </a:solidFill>
          <a:ln w="6350">
            <a:solidFill>
              <a:srgbClr val="22325A"/>
            </a:solidFill>
            <a:prstDash val="solid"/>
          </a:ln>
        </p:spPr>
      </p:sp>
      <p:sp>
        <p:nvSpPr>
          <p:cNvPr id="20" name="anim-esq-15"/>
          <p:cNvSpPr/>
          <p:nvPr/>
        </p:nvSpPr>
        <p:spPr>
          <a:xfrm>
            <a:off x="4754880" y="4251960"/>
            <a:ext cx="1672657" cy="274320"/>
          </a:xfrm>
          <a:prstGeom prst="rect">
            <a:avLst/>
          </a:prstGeom>
          <a:solidFill>
            <a:srgbClr val="5B78C4"/>
          </a:solidFill>
          <a:ln w="12700">
            <a:solidFill>
              <a:srgbClr val="5B78C4"/>
            </a:solidFill>
            <a:prstDash val="solid"/>
          </a:ln>
        </p:spPr>
      </p:sp>
      <p:sp>
        <p:nvSpPr>
          <p:cNvPr id="21" name="Text 17"/>
          <p:cNvSpPr/>
          <p:nvPr/>
        </p:nvSpPr>
        <p:spPr>
          <a:xfrm>
            <a:off x="10865815" y="4206240"/>
            <a:ext cx="685800" cy="365760"/>
          </a:xfrm>
          <a:prstGeom prst="rect">
            <a:avLst/>
          </a:prstGeom>
          <a:noFill/>
          <a:ln/>
        </p:spPr>
        <p:txBody>
          <a:bodyPr wrap="square" lIns="0" tIns="0" rIns="0" bIns="0" rtlCol="0" anchor="ctr"/>
          <a:lstStyle/>
          <a:p>
            <a:pPr algn="r" indent="0" marL="0">
              <a:buNone/>
            </a:pPr>
            <a:r>
              <a:rPr lang="en-US" sz="1700" b="1" dirty="0">
                <a:solidFill>
                  <a:srgbClr val="F4F6FB"/>
                </a:solidFill>
                <a:latin typeface="Arial" pitchFamily="34" charset="0"/>
                <a:ea typeface="Arial" pitchFamily="34" charset="-122"/>
                <a:cs typeface="Arial" pitchFamily="34" charset="-120"/>
              </a:rPr>
              <a:t>14</a:t>
            </a:r>
            <a:endParaRPr lang="en-US" sz="1700" dirty="0"/>
          </a:p>
        </p:txBody>
      </p:sp>
      <p:sp>
        <p:nvSpPr>
          <p:cNvPr id="22" name="Text 18"/>
          <p:cNvSpPr/>
          <p:nvPr/>
        </p:nvSpPr>
        <p:spPr>
          <a:xfrm>
            <a:off x="640080" y="4800600"/>
            <a:ext cx="3931920" cy="365760"/>
          </a:xfrm>
          <a:prstGeom prst="rect">
            <a:avLst/>
          </a:prstGeom>
          <a:noFill/>
          <a:ln/>
        </p:spPr>
        <p:txBody>
          <a:bodyPr wrap="square" lIns="0" tIns="0" rIns="0" bIns="0" rtlCol="0" anchor="ctr"/>
          <a:lstStyle/>
          <a:p>
            <a:pPr indent="0" marL="0">
              <a:buNone/>
            </a:pPr>
            <a:r>
              <a:rPr lang="en-US" sz="1800" dirty="0">
                <a:solidFill>
                  <a:srgbClr val="F4F6FB"/>
                </a:solidFill>
                <a:latin typeface="Arial" pitchFamily="34" charset="0"/>
                <a:ea typeface="Arial" pitchFamily="34" charset="-122"/>
                <a:cs typeface="Arial" pitchFamily="34" charset="-120"/>
              </a:rPr>
              <a:t>DTF</a:t>
            </a:r>
            <a:endParaRPr lang="en-US" sz="1800" dirty="0"/>
          </a:p>
        </p:txBody>
      </p:sp>
      <p:sp>
        <p:nvSpPr>
          <p:cNvPr id="23" name="Shape 19"/>
          <p:cNvSpPr/>
          <p:nvPr/>
        </p:nvSpPr>
        <p:spPr>
          <a:xfrm>
            <a:off x="4754880" y="4846320"/>
            <a:ext cx="5973775" cy="274320"/>
          </a:xfrm>
          <a:prstGeom prst="rect">
            <a:avLst/>
          </a:prstGeom>
          <a:solidFill>
            <a:srgbClr val="0E1A36"/>
          </a:solidFill>
          <a:ln w="6350">
            <a:solidFill>
              <a:srgbClr val="22325A"/>
            </a:solidFill>
            <a:prstDash val="solid"/>
          </a:ln>
        </p:spPr>
      </p:sp>
      <p:sp>
        <p:nvSpPr>
          <p:cNvPr id="24" name="anim-esq-16"/>
          <p:cNvSpPr/>
          <p:nvPr/>
        </p:nvSpPr>
        <p:spPr>
          <a:xfrm>
            <a:off x="4754880" y="4846320"/>
            <a:ext cx="955804" cy="274320"/>
          </a:xfrm>
          <a:prstGeom prst="rect">
            <a:avLst/>
          </a:prstGeom>
          <a:solidFill>
            <a:srgbClr val="5B78C4"/>
          </a:solidFill>
          <a:ln w="12700">
            <a:solidFill>
              <a:srgbClr val="5B78C4"/>
            </a:solidFill>
            <a:prstDash val="solid"/>
          </a:ln>
        </p:spPr>
      </p:sp>
      <p:sp>
        <p:nvSpPr>
          <p:cNvPr id="25" name="Text 21"/>
          <p:cNvSpPr/>
          <p:nvPr/>
        </p:nvSpPr>
        <p:spPr>
          <a:xfrm>
            <a:off x="10865815" y="4800600"/>
            <a:ext cx="685800" cy="365760"/>
          </a:xfrm>
          <a:prstGeom prst="rect">
            <a:avLst/>
          </a:prstGeom>
          <a:noFill/>
          <a:ln/>
        </p:spPr>
        <p:txBody>
          <a:bodyPr wrap="square" lIns="0" tIns="0" rIns="0" bIns="0" rtlCol="0" anchor="ctr"/>
          <a:lstStyle/>
          <a:p>
            <a:pPr algn="r" indent="0" marL="0">
              <a:buNone/>
            </a:pPr>
            <a:r>
              <a:rPr lang="en-US" sz="1700" b="1" dirty="0">
                <a:solidFill>
                  <a:srgbClr val="F4F6FB"/>
                </a:solidFill>
                <a:latin typeface="Arial" pitchFamily="34" charset="0"/>
                <a:ea typeface="Arial" pitchFamily="34" charset="-122"/>
                <a:cs typeface="Arial" pitchFamily="34" charset="-120"/>
              </a:rPr>
              <a:t>8</a:t>
            </a:r>
            <a:endParaRPr lang="en-US" sz="1700" dirty="0"/>
          </a:p>
        </p:txBody>
      </p:sp>
      <p:sp>
        <p:nvSpPr>
          <p:cNvPr id="26" name="Text 22"/>
          <p:cNvSpPr/>
          <p:nvPr/>
        </p:nvSpPr>
        <p:spPr>
          <a:xfrm>
            <a:off x="640080" y="5394960"/>
            <a:ext cx="3931920" cy="365760"/>
          </a:xfrm>
          <a:prstGeom prst="rect">
            <a:avLst/>
          </a:prstGeom>
          <a:noFill/>
          <a:ln/>
        </p:spPr>
        <p:txBody>
          <a:bodyPr wrap="square" lIns="0" tIns="0" rIns="0" bIns="0" rtlCol="0" anchor="ctr"/>
          <a:lstStyle/>
          <a:p>
            <a:pPr indent="0" marL="0">
              <a:buNone/>
            </a:pPr>
            <a:r>
              <a:rPr lang="en-US" sz="1800" dirty="0">
                <a:solidFill>
                  <a:srgbClr val="F4F6FB"/>
                </a:solidFill>
                <a:latin typeface="Arial" pitchFamily="34" charset="0"/>
                <a:ea typeface="Arial" pitchFamily="34" charset="-122"/>
                <a:cs typeface="Arial" pitchFamily="34" charset="-120"/>
              </a:rPr>
              <a:t>Negócio e empreendedor</a:t>
            </a:r>
            <a:endParaRPr lang="en-US" sz="1800" dirty="0"/>
          </a:p>
        </p:txBody>
      </p:sp>
      <p:sp>
        <p:nvSpPr>
          <p:cNvPr id="27" name="Shape 23"/>
          <p:cNvSpPr/>
          <p:nvPr/>
        </p:nvSpPr>
        <p:spPr>
          <a:xfrm>
            <a:off x="4754880" y="5440680"/>
            <a:ext cx="5973775" cy="274320"/>
          </a:xfrm>
          <a:prstGeom prst="rect">
            <a:avLst/>
          </a:prstGeom>
          <a:solidFill>
            <a:srgbClr val="0E1A36"/>
          </a:solidFill>
          <a:ln w="6350">
            <a:solidFill>
              <a:srgbClr val="22325A"/>
            </a:solidFill>
            <a:prstDash val="solid"/>
          </a:ln>
        </p:spPr>
      </p:sp>
      <p:sp>
        <p:nvSpPr>
          <p:cNvPr id="28" name="anim-esq-17"/>
          <p:cNvSpPr/>
          <p:nvPr/>
        </p:nvSpPr>
        <p:spPr>
          <a:xfrm>
            <a:off x="4754880" y="5440680"/>
            <a:ext cx="597378" cy="274320"/>
          </a:xfrm>
          <a:prstGeom prst="rect">
            <a:avLst/>
          </a:prstGeom>
          <a:solidFill>
            <a:srgbClr val="5B78C4"/>
          </a:solidFill>
          <a:ln w="12700">
            <a:solidFill>
              <a:srgbClr val="5B78C4"/>
            </a:solidFill>
            <a:prstDash val="solid"/>
          </a:ln>
        </p:spPr>
      </p:sp>
      <p:sp>
        <p:nvSpPr>
          <p:cNvPr id="29" name="Text 25"/>
          <p:cNvSpPr/>
          <p:nvPr/>
        </p:nvSpPr>
        <p:spPr>
          <a:xfrm>
            <a:off x="10865815" y="5394960"/>
            <a:ext cx="685800" cy="365760"/>
          </a:xfrm>
          <a:prstGeom prst="rect">
            <a:avLst/>
          </a:prstGeom>
          <a:noFill/>
          <a:ln/>
        </p:spPr>
        <p:txBody>
          <a:bodyPr wrap="square" lIns="0" tIns="0" rIns="0" bIns="0" rtlCol="0" anchor="ctr"/>
          <a:lstStyle/>
          <a:p>
            <a:pPr algn="r" indent="0" marL="0">
              <a:buNone/>
            </a:pPr>
            <a:r>
              <a:rPr lang="en-US" sz="1700" b="1" dirty="0">
                <a:solidFill>
                  <a:srgbClr val="F4F6FB"/>
                </a:solidFill>
                <a:latin typeface="Arial" pitchFamily="34" charset="0"/>
                <a:ea typeface="Arial" pitchFamily="34" charset="-122"/>
                <a:cs typeface="Arial" pitchFamily="34" charset="-120"/>
              </a:rPr>
              <a:t>5</a:t>
            </a:r>
            <a:endParaRPr lang="en-US" sz="1700" dirty="0"/>
          </a:p>
        </p:txBody>
      </p:sp>
      <p:sp>
        <p:nvSpPr>
          <p:cNvPr id="30" name="Text 26"/>
          <p:cNvSpPr/>
          <p:nvPr/>
        </p:nvSpPr>
        <p:spPr>
          <a:xfrm>
            <a:off x="640080" y="6355080"/>
            <a:ext cx="10911535" cy="274320"/>
          </a:xfrm>
          <a:prstGeom prst="rect">
            <a:avLst/>
          </a:prstGeom>
          <a:noFill/>
          <a:ln/>
        </p:spPr>
        <p:txBody>
          <a:bodyPr wrap="square" lIns="0" tIns="0" rIns="0" bIns="0" rtlCol="0" anchor="ctr"/>
          <a:lstStyle/>
          <a:p>
            <a:pPr indent="0" marL="0">
              <a:buNone/>
            </a:pPr>
            <a:r>
              <a:rPr lang="en-US" sz="1050" dirty="0">
                <a:solidFill>
                  <a:srgbClr val="93A1C0"/>
                </a:solidFill>
                <a:latin typeface="Arial" pitchFamily="34" charset="0"/>
                <a:ea typeface="Arial" pitchFamily="34" charset="-122"/>
                <a:cs typeface="Arial" pitchFamily="34" charset="-120"/>
              </a:rPr>
              <a:t>Respostas publicadas por tema · contagem no banco da plataforma em 17/09/2026.</a:t>
            </a:r>
            <a:endParaRPr lang="en-US" sz="10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18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18 · MOSTRE, NÃO DESCREVA</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Mande a foto ou o vídeo do problema.</a:t>
            </a:r>
            <a:endParaRPr lang="en-US" sz="3400" dirty="0"/>
          </a:p>
        </p:txBody>
      </p:sp>
      <p:sp>
        <p:nvSpPr>
          <p:cNvPr id="9" name="Text 5"/>
          <p:cNvSpPr/>
          <p:nvPr/>
        </p:nvSpPr>
        <p:spPr>
          <a:xfrm>
            <a:off x="640080" y="2275332"/>
            <a:ext cx="9875520" cy="330708"/>
          </a:xfrm>
          <a:prstGeom prst="rect">
            <a:avLst/>
          </a:prstGeom>
          <a:noFill/>
          <a:ln/>
        </p:spPr>
        <p:txBody>
          <a:bodyPr wrap="square" lIns="0" tIns="0" rIns="0" bIns="0" rtlCol="0" anchor="t"/>
          <a:lstStyle/>
          <a:p>
            <a:pPr indent="0" marL="0">
              <a:lnSpc>
                <a:spcPct val="110000"/>
              </a:lnSpc>
              <a:buNone/>
            </a:pPr>
            <a:r>
              <a:rPr lang="en-US" sz="1700" dirty="0">
                <a:solidFill>
                  <a:srgbClr val="93A1C0"/>
                </a:solidFill>
                <a:latin typeface="Arial" pitchFamily="34" charset="0"/>
                <a:ea typeface="Arial" pitchFamily="34" charset="-122"/>
                <a:cs typeface="Arial" pitchFamily="34" charset="-120"/>
              </a:rPr>
              <a:t>O padrão do defeito entrega a causa. A imagem vai junto da dúvida e passa pela mesma avaliação.</a:t>
            </a:r>
            <a:endParaRPr lang="en-US" sz="1700" dirty="0"/>
          </a:p>
        </p:txBody>
      </p:sp>
      <p:sp>
        <p:nvSpPr>
          <p:cNvPr id="10" name="Shape 6"/>
          <p:cNvSpPr/>
          <p:nvPr/>
        </p:nvSpPr>
        <p:spPr>
          <a:xfrm>
            <a:off x="640080" y="3017520"/>
            <a:ext cx="2556434" cy="3200400"/>
          </a:xfrm>
          <a:prstGeom prst="roundRect">
            <a:avLst>
              <a:gd name="adj" fmla="val 2861"/>
            </a:avLst>
          </a:prstGeom>
          <a:solidFill>
            <a:srgbClr val="0E1A36"/>
          </a:solidFill>
          <a:ln w="9525">
            <a:solidFill>
              <a:srgbClr val="22325A"/>
            </a:solidFill>
            <a:prstDash val="solid"/>
          </a:ln>
        </p:spPr>
      </p:sp>
      <p:sp>
        <p:nvSpPr>
          <p:cNvPr id="11" name="Text 7"/>
          <p:cNvSpPr/>
          <p:nvPr/>
        </p:nvSpPr>
        <p:spPr>
          <a:xfrm>
            <a:off x="868680" y="3246120"/>
            <a:ext cx="2099234" cy="349758"/>
          </a:xfrm>
          <a:prstGeom prst="rect">
            <a:avLst/>
          </a:prstGeom>
          <a:noFill/>
          <a:ln/>
        </p:spPr>
        <p:txBody>
          <a:bodyPr wrap="square" lIns="0" tIns="0" rIns="0" bIns="0" rtlCol="0" anchor="t"/>
          <a:lstStyle/>
          <a:p>
            <a:pPr indent="0" marL="0">
              <a:lnSpc>
                <a:spcPct val="95000"/>
              </a:lnSpc>
              <a:buNone/>
            </a:pPr>
            <a:r>
              <a:rPr lang="en-US" sz="2100" b="1" dirty="0">
                <a:solidFill>
                  <a:srgbClr val="F4F6FB"/>
                </a:solidFill>
                <a:latin typeface="Arial" pitchFamily="34" charset="0"/>
                <a:ea typeface="Arial" pitchFamily="34" charset="-122"/>
                <a:cs typeface="Arial" pitchFamily="34" charset="-120"/>
              </a:rPr>
              <a:t>Marca no papel</a:t>
            </a:r>
            <a:endParaRPr lang="en-US" sz="2100" dirty="0"/>
          </a:p>
        </p:txBody>
      </p:sp>
      <p:sp>
        <p:nvSpPr>
          <p:cNvPr id="12" name="Text 8"/>
          <p:cNvSpPr/>
          <p:nvPr/>
        </p:nvSpPr>
        <p:spPr>
          <a:xfrm>
            <a:off x="868680" y="3751326"/>
            <a:ext cx="2099234" cy="2283714"/>
          </a:xfrm>
          <a:prstGeom prst="rect">
            <a:avLst/>
          </a:prstGeom>
          <a:noFill/>
          <a:ln/>
        </p:spPr>
        <p:txBody>
          <a:bodyPr wrap="square" lIns="0" tIns="0" rIns="0" bIns="0" rtlCol="0" anchor="t"/>
          <a:lstStyle/>
          <a:p>
            <a:pPr indent="0" marL="0">
              <a:lnSpc>
                <a:spcPct val="112000"/>
              </a:lnSpc>
              <a:buNone/>
            </a:pPr>
            <a:r>
              <a:rPr lang="en-US" sz="1750" dirty="0">
                <a:solidFill>
                  <a:srgbClr val="93A1C0"/>
                </a:solidFill>
                <a:latin typeface="Arial" pitchFamily="34" charset="0"/>
                <a:ea typeface="Arial" pitchFamily="34" charset="-122"/>
                <a:cs typeface="Arial" pitchFamily="34" charset="-120"/>
              </a:rPr>
              <a:t>O padrão da marca diz se é rolete, secagem ou umidade.</a:t>
            </a:r>
            <a:endParaRPr lang="en-US" sz="1750" dirty="0"/>
          </a:p>
        </p:txBody>
      </p:sp>
      <p:sp>
        <p:nvSpPr>
          <p:cNvPr id="13" name="Shape 9"/>
          <p:cNvSpPr/>
          <p:nvPr/>
        </p:nvSpPr>
        <p:spPr>
          <a:xfrm>
            <a:off x="3425114" y="3017520"/>
            <a:ext cx="2556434" cy="3200400"/>
          </a:xfrm>
          <a:prstGeom prst="roundRect">
            <a:avLst>
              <a:gd name="adj" fmla="val 2861"/>
            </a:avLst>
          </a:prstGeom>
          <a:solidFill>
            <a:srgbClr val="0E1A36"/>
          </a:solidFill>
          <a:ln w="9525">
            <a:solidFill>
              <a:srgbClr val="22325A"/>
            </a:solidFill>
            <a:prstDash val="solid"/>
          </a:ln>
        </p:spPr>
      </p:sp>
      <p:sp>
        <p:nvSpPr>
          <p:cNvPr id="14" name="Text 10"/>
          <p:cNvSpPr/>
          <p:nvPr/>
        </p:nvSpPr>
        <p:spPr>
          <a:xfrm>
            <a:off x="3653714" y="3246120"/>
            <a:ext cx="2099234" cy="653796"/>
          </a:xfrm>
          <a:prstGeom prst="rect">
            <a:avLst/>
          </a:prstGeom>
          <a:noFill/>
          <a:ln/>
        </p:spPr>
        <p:txBody>
          <a:bodyPr wrap="square" lIns="0" tIns="0" rIns="0" bIns="0" rtlCol="0" anchor="t"/>
          <a:lstStyle/>
          <a:p>
            <a:pPr indent="0" marL="0">
              <a:lnSpc>
                <a:spcPct val="95000"/>
              </a:lnSpc>
              <a:buNone/>
            </a:pPr>
            <a:r>
              <a:rPr lang="en-US" sz="2100" b="1" dirty="0">
                <a:solidFill>
                  <a:srgbClr val="F4F6FB"/>
                </a:solidFill>
                <a:latin typeface="Arial" pitchFamily="34" charset="0"/>
                <a:ea typeface="Arial" pitchFamily="34" charset="-122"/>
                <a:cs typeface="Arial" pitchFamily="34" charset="-120"/>
              </a:rPr>
              <a:t>Cor que não bate</a:t>
            </a:r>
            <a:endParaRPr lang="en-US" sz="2100" dirty="0"/>
          </a:p>
        </p:txBody>
      </p:sp>
      <p:sp>
        <p:nvSpPr>
          <p:cNvPr id="15" name="Text 11"/>
          <p:cNvSpPr/>
          <p:nvPr/>
        </p:nvSpPr>
        <p:spPr>
          <a:xfrm>
            <a:off x="3653714" y="4055364"/>
            <a:ext cx="2099234" cy="1979676"/>
          </a:xfrm>
          <a:prstGeom prst="rect">
            <a:avLst/>
          </a:prstGeom>
          <a:noFill/>
          <a:ln/>
        </p:spPr>
        <p:txBody>
          <a:bodyPr wrap="square" lIns="0" tIns="0" rIns="0" bIns="0" rtlCol="0" anchor="t"/>
          <a:lstStyle/>
          <a:p>
            <a:pPr indent="0" marL="0">
              <a:lnSpc>
                <a:spcPct val="112000"/>
              </a:lnSpc>
              <a:buNone/>
            </a:pPr>
            <a:r>
              <a:rPr lang="en-US" sz="1750" dirty="0">
                <a:solidFill>
                  <a:srgbClr val="93A1C0"/>
                </a:solidFill>
                <a:latin typeface="Arial" pitchFamily="34" charset="0"/>
                <a:ea typeface="Arial" pitchFamily="34" charset="-122"/>
                <a:cs typeface="Arial" pitchFamily="34" charset="-120"/>
              </a:rPr>
              <a:t>A foto mostra se o desvio é de perfil ou de gamute.</a:t>
            </a:r>
            <a:endParaRPr lang="en-US" sz="1750" dirty="0"/>
          </a:p>
        </p:txBody>
      </p:sp>
      <p:sp>
        <p:nvSpPr>
          <p:cNvPr id="16" name="Shape 12"/>
          <p:cNvSpPr/>
          <p:nvPr/>
        </p:nvSpPr>
        <p:spPr>
          <a:xfrm>
            <a:off x="6210148" y="3017520"/>
            <a:ext cx="2556434" cy="3200400"/>
          </a:xfrm>
          <a:prstGeom prst="roundRect">
            <a:avLst>
              <a:gd name="adj" fmla="val 2861"/>
            </a:avLst>
          </a:prstGeom>
          <a:solidFill>
            <a:srgbClr val="0E1A36"/>
          </a:solidFill>
          <a:ln w="9525">
            <a:solidFill>
              <a:srgbClr val="22325A"/>
            </a:solidFill>
            <a:prstDash val="solid"/>
          </a:ln>
        </p:spPr>
      </p:sp>
      <p:sp>
        <p:nvSpPr>
          <p:cNvPr id="17" name="Text 13"/>
          <p:cNvSpPr/>
          <p:nvPr/>
        </p:nvSpPr>
        <p:spPr>
          <a:xfrm>
            <a:off x="6438748" y="3246120"/>
            <a:ext cx="2099234" cy="653796"/>
          </a:xfrm>
          <a:prstGeom prst="rect">
            <a:avLst/>
          </a:prstGeom>
          <a:noFill/>
          <a:ln/>
        </p:spPr>
        <p:txBody>
          <a:bodyPr wrap="square" lIns="0" tIns="0" rIns="0" bIns="0" rtlCol="0" anchor="t"/>
          <a:lstStyle/>
          <a:p>
            <a:pPr indent="0" marL="0">
              <a:lnSpc>
                <a:spcPct val="95000"/>
              </a:lnSpc>
              <a:buNone/>
            </a:pPr>
            <a:r>
              <a:rPr lang="en-US" sz="2100" b="1" dirty="0">
                <a:solidFill>
                  <a:srgbClr val="F4F6FB"/>
                </a:solidFill>
                <a:latin typeface="Arial" pitchFamily="34" charset="0"/>
                <a:ea typeface="Arial" pitchFamily="34" charset="-122"/>
                <a:cs typeface="Arial" pitchFamily="34" charset="-120"/>
              </a:rPr>
              <a:t>DTF descascando</a:t>
            </a:r>
            <a:endParaRPr lang="en-US" sz="2100" dirty="0"/>
          </a:p>
        </p:txBody>
      </p:sp>
      <p:sp>
        <p:nvSpPr>
          <p:cNvPr id="18" name="Text 14"/>
          <p:cNvSpPr/>
          <p:nvPr/>
        </p:nvSpPr>
        <p:spPr>
          <a:xfrm>
            <a:off x="6438748" y="4055364"/>
            <a:ext cx="2099234" cy="1979676"/>
          </a:xfrm>
          <a:prstGeom prst="rect">
            <a:avLst/>
          </a:prstGeom>
          <a:noFill/>
          <a:ln/>
        </p:spPr>
        <p:txBody>
          <a:bodyPr wrap="square" lIns="0" tIns="0" rIns="0" bIns="0" rtlCol="0" anchor="t"/>
          <a:lstStyle/>
          <a:p>
            <a:pPr indent="0" marL="0">
              <a:lnSpc>
                <a:spcPct val="112000"/>
              </a:lnSpc>
              <a:buNone/>
            </a:pPr>
            <a:r>
              <a:rPr lang="en-US" sz="1750" dirty="0">
                <a:solidFill>
                  <a:srgbClr val="93A1C0"/>
                </a:solidFill>
                <a:latin typeface="Arial" pitchFamily="34" charset="0"/>
                <a:ea typeface="Arial" pitchFamily="34" charset="-122"/>
                <a:cs typeface="Arial" pitchFamily="34" charset="-120"/>
              </a:rPr>
              <a:t>O jeito que solta aponta cura, pó ou prensagem.</a:t>
            </a:r>
            <a:endParaRPr lang="en-US" sz="1750" dirty="0"/>
          </a:p>
        </p:txBody>
      </p:sp>
      <p:sp>
        <p:nvSpPr>
          <p:cNvPr id="19" name="Shape 15"/>
          <p:cNvSpPr/>
          <p:nvPr/>
        </p:nvSpPr>
        <p:spPr>
          <a:xfrm>
            <a:off x="8995181" y="3017520"/>
            <a:ext cx="2556434" cy="3200400"/>
          </a:xfrm>
          <a:prstGeom prst="roundRect">
            <a:avLst>
              <a:gd name="adj" fmla="val 2861"/>
            </a:avLst>
          </a:prstGeom>
          <a:solidFill>
            <a:srgbClr val="0E1A36"/>
          </a:solidFill>
          <a:ln w="9525">
            <a:solidFill>
              <a:srgbClr val="22325A"/>
            </a:solidFill>
            <a:prstDash val="solid"/>
          </a:ln>
        </p:spPr>
      </p:sp>
      <p:sp>
        <p:nvSpPr>
          <p:cNvPr id="20" name="Text 16"/>
          <p:cNvSpPr/>
          <p:nvPr/>
        </p:nvSpPr>
        <p:spPr>
          <a:xfrm>
            <a:off x="9223781" y="3246120"/>
            <a:ext cx="2099234" cy="653796"/>
          </a:xfrm>
          <a:prstGeom prst="rect">
            <a:avLst/>
          </a:prstGeom>
          <a:noFill/>
          <a:ln/>
        </p:spPr>
        <p:txBody>
          <a:bodyPr wrap="square" lIns="0" tIns="0" rIns="0" bIns="0" rtlCol="0" anchor="t"/>
          <a:lstStyle/>
          <a:p>
            <a:pPr indent="0" marL="0">
              <a:lnSpc>
                <a:spcPct val="95000"/>
              </a:lnSpc>
              <a:buNone/>
            </a:pPr>
            <a:r>
              <a:rPr lang="en-US" sz="2100" b="1" dirty="0">
                <a:solidFill>
                  <a:srgbClr val="F4F6FB"/>
                </a:solidFill>
                <a:latin typeface="Arial" pitchFamily="34" charset="0"/>
                <a:ea typeface="Arial" pitchFamily="34" charset="-122"/>
                <a:cs typeface="Arial" pitchFamily="34" charset="-120"/>
              </a:rPr>
              <a:t>Máquina rodando</a:t>
            </a:r>
            <a:endParaRPr lang="en-US" sz="2100" dirty="0"/>
          </a:p>
        </p:txBody>
      </p:sp>
      <p:sp>
        <p:nvSpPr>
          <p:cNvPr id="21" name="Text 17"/>
          <p:cNvSpPr/>
          <p:nvPr/>
        </p:nvSpPr>
        <p:spPr>
          <a:xfrm>
            <a:off x="9223781" y="4055364"/>
            <a:ext cx="2099234" cy="1979676"/>
          </a:xfrm>
          <a:prstGeom prst="rect">
            <a:avLst/>
          </a:prstGeom>
          <a:noFill/>
          <a:ln/>
        </p:spPr>
        <p:txBody>
          <a:bodyPr wrap="square" lIns="0" tIns="0" rIns="0" bIns="0" rtlCol="0" anchor="t"/>
          <a:lstStyle/>
          <a:p>
            <a:pPr indent="0" marL="0">
              <a:lnSpc>
                <a:spcPct val="112000"/>
              </a:lnSpc>
              <a:buNone/>
            </a:pPr>
            <a:r>
              <a:rPr lang="en-US" sz="1750" dirty="0">
                <a:solidFill>
                  <a:srgbClr val="93A1C0"/>
                </a:solidFill>
                <a:latin typeface="Arial" pitchFamily="34" charset="0"/>
                <a:ea typeface="Arial" pitchFamily="34" charset="-122"/>
                <a:cs typeface="Arial" pitchFamily="34" charset="-120"/>
              </a:rPr>
              <a:t>No vídeo dá para ver o papel deslizando na prensa.</a:t>
            </a:r>
            <a:endParaRPr lang="en-US" sz="1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19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19 · POR DENTRO</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A IA aprende. Mas só o que o especialista aprovou.</a:t>
            </a:r>
            <a:endParaRPr lang="en-US" sz="3400" dirty="0"/>
          </a:p>
        </p:txBody>
      </p:sp>
      <p:sp>
        <p:nvSpPr>
          <p:cNvPr id="9" name="Text 5"/>
          <p:cNvSpPr/>
          <p:nvPr/>
        </p:nvSpPr>
        <p:spPr>
          <a:xfrm>
            <a:off x="640080" y="2275332"/>
            <a:ext cx="5179026" cy="615696"/>
          </a:xfrm>
          <a:prstGeom prst="rect">
            <a:avLst/>
          </a:prstGeom>
          <a:noFill/>
          <a:ln/>
        </p:spPr>
        <p:txBody>
          <a:bodyPr wrap="square" lIns="0" tIns="0" rIns="0" bIns="0" rtlCol="0" anchor="t"/>
          <a:lstStyle/>
          <a:p>
            <a:pPr indent="0" marL="0">
              <a:lnSpc>
                <a:spcPct val="110000"/>
              </a:lnSpc>
              <a:buNone/>
            </a:pPr>
            <a:r>
              <a:rPr lang="en-US" sz="1700" dirty="0">
                <a:solidFill>
                  <a:srgbClr val="93A1C0"/>
                </a:solidFill>
                <a:latin typeface="Arial" pitchFamily="34" charset="0"/>
                <a:ea typeface="Arial" pitchFamily="34" charset="-122"/>
                <a:cs typeface="Arial" pitchFamily="34" charset="-120"/>
              </a:rPr>
              <a:t>Memória escrita sozinha apodrece: o sistema passa a tratar como validado o que a própria IA inventou.</a:t>
            </a:r>
            <a:endParaRPr lang="en-US" sz="1700" dirty="0"/>
          </a:p>
        </p:txBody>
      </p:sp>
      <p:sp>
        <p:nvSpPr>
          <p:cNvPr id="10" name="Shape 6"/>
          <p:cNvSpPr/>
          <p:nvPr/>
        </p:nvSpPr>
        <p:spPr>
          <a:xfrm>
            <a:off x="640080" y="3302508"/>
            <a:ext cx="2556434" cy="2915412"/>
          </a:xfrm>
          <a:prstGeom prst="roundRect">
            <a:avLst>
              <a:gd name="adj" fmla="val 2861"/>
            </a:avLst>
          </a:prstGeom>
          <a:solidFill>
            <a:srgbClr val="0E1A36"/>
          </a:solidFill>
          <a:ln w="9525">
            <a:solidFill>
              <a:srgbClr val="22325A"/>
            </a:solidFill>
            <a:prstDash val="solid"/>
          </a:ln>
        </p:spPr>
      </p:sp>
      <p:sp>
        <p:nvSpPr>
          <p:cNvPr id="11" name="Text 7"/>
          <p:cNvSpPr/>
          <p:nvPr/>
        </p:nvSpPr>
        <p:spPr>
          <a:xfrm>
            <a:off x="868680" y="3531108"/>
            <a:ext cx="2099234" cy="256032"/>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01</a:t>
            </a:r>
            <a:endParaRPr lang="en-US" sz="1200" dirty="0"/>
          </a:p>
        </p:txBody>
      </p:sp>
      <p:sp>
        <p:nvSpPr>
          <p:cNvPr id="12" name="Text 8"/>
          <p:cNvSpPr/>
          <p:nvPr/>
        </p:nvSpPr>
        <p:spPr>
          <a:xfrm>
            <a:off x="868680" y="3896868"/>
            <a:ext cx="2099234" cy="320802"/>
          </a:xfrm>
          <a:prstGeom prst="rect">
            <a:avLst/>
          </a:prstGeom>
          <a:noFill/>
          <a:ln/>
        </p:spPr>
        <p:txBody>
          <a:bodyPr wrap="square" lIns="0" tIns="0" rIns="0" bIns="0" rtlCol="0" anchor="t"/>
          <a:lstStyle/>
          <a:p>
            <a:pPr indent="0" marL="0">
              <a:lnSpc>
                <a:spcPct val="95000"/>
              </a:lnSpc>
              <a:buNone/>
            </a:pPr>
            <a:r>
              <a:rPr lang="en-US" sz="1900" b="1" dirty="0">
                <a:solidFill>
                  <a:srgbClr val="F4F6FB"/>
                </a:solidFill>
                <a:latin typeface="Arial" pitchFamily="34" charset="0"/>
                <a:ea typeface="Arial" pitchFamily="34" charset="-122"/>
                <a:cs typeface="Arial" pitchFamily="34" charset="-120"/>
              </a:rPr>
              <a:t>Portão humano</a:t>
            </a:r>
            <a:endParaRPr lang="en-US" sz="1900" dirty="0"/>
          </a:p>
        </p:txBody>
      </p:sp>
      <p:sp>
        <p:nvSpPr>
          <p:cNvPr id="13" name="Text 9"/>
          <p:cNvSpPr/>
          <p:nvPr/>
        </p:nvSpPr>
        <p:spPr>
          <a:xfrm>
            <a:off x="868680" y="4373118"/>
            <a:ext cx="2099234" cy="1661922"/>
          </a:xfrm>
          <a:prstGeom prst="rect">
            <a:avLst/>
          </a:prstGeom>
          <a:noFill/>
          <a:ln/>
        </p:spPr>
        <p:txBody>
          <a:bodyPr wrap="square" lIns="0" tIns="0" rIns="0" bIns="0" rtlCol="0" anchor="t"/>
          <a:lstStyle/>
          <a:p>
            <a:pPr indent="0" marL="0">
              <a:lnSpc>
                <a:spcPct val="112000"/>
              </a:lnSpc>
              <a:buNone/>
            </a:pPr>
            <a:r>
              <a:rPr lang="en-US" sz="1650" dirty="0">
                <a:solidFill>
                  <a:srgbClr val="93A1C0"/>
                </a:solidFill>
                <a:latin typeface="Arial" pitchFamily="34" charset="0"/>
                <a:ea typeface="Arial" pitchFamily="34" charset="-122"/>
                <a:cs typeface="Arial" pitchFamily="34" charset="-120"/>
              </a:rPr>
              <a:t>Fato novo nasce reprovado. Só entra com o aval do especialista.</a:t>
            </a:r>
            <a:endParaRPr lang="en-US" sz="1650" dirty="0"/>
          </a:p>
        </p:txBody>
      </p:sp>
      <p:sp>
        <p:nvSpPr>
          <p:cNvPr id="14" name="Shape 10"/>
          <p:cNvSpPr/>
          <p:nvPr/>
        </p:nvSpPr>
        <p:spPr>
          <a:xfrm>
            <a:off x="3425114" y="3302508"/>
            <a:ext cx="2556434" cy="2915412"/>
          </a:xfrm>
          <a:prstGeom prst="roundRect">
            <a:avLst>
              <a:gd name="adj" fmla="val 2861"/>
            </a:avLst>
          </a:prstGeom>
          <a:solidFill>
            <a:srgbClr val="0E1A36"/>
          </a:solidFill>
          <a:ln w="9525">
            <a:solidFill>
              <a:srgbClr val="22325A"/>
            </a:solidFill>
            <a:prstDash val="solid"/>
          </a:ln>
        </p:spPr>
      </p:sp>
      <p:sp>
        <p:nvSpPr>
          <p:cNvPr id="15" name="Text 11"/>
          <p:cNvSpPr/>
          <p:nvPr/>
        </p:nvSpPr>
        <p:spPr>
          <a:xfrm>
            <a:off x="3653714" y="3531108"/>
            <a:ext cx="2099234" cy="256032"/>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02</a:t>
            </a:r>
            <a:endParaRPr lang="en-US" sz="1200" dirty="0"/>
          </a:p>
        </p:txBody>
      </p:sp>
      <p:sp>
        <p:nvSpPr>
          <p:cNvPr id="16" name="Text 12"/>
          <p:cNvSpPr/>
          <p:nvPr/>
        </p:nvSpPr>
        <p:spPr>
          <a:xfrm>
            <a:off x="3653714" y="3896868"/>
            <a:ext cx="2099234" cy="595884"/>
          </a:xfrm>
          <a:prstGeom prst="rect">
            <a:avLst/>
          </a:prstGeom>
          <a:noFill/>
          <a:ln/>
        </p:spPr>
        <p:txBody>
          <a:bodyPr wrap="square" lIns="0" tIns="0" rIns="0" bIns="0" rtlCol="0" anchor="t"/>
          <a:lstStyle/>
          <a:p>
            <a:pPr indent="0" marL="0">
              <a:lnSpc>
                <a:spcPct val="95000"/>
              </a:lnSpc>
              <a:buNone/>
            </a:pPr>
            <a:r>
              <a:rPr lang="en-US" sz="1900" b="1" dirty="0">
                <a:solidFill>
                  <a:srgbClr val="F4F6FB"/>
                </a:solidFill>
                <a:latin typeface="Arial" pitchFamily="34" charset="0"/>
                <a:ea typeface="Arial" pitchFamily="34" charset="-122"/>
                <a:cs typeface="Arial" pitchFamily="34" charset="-120"/>
              </a:rPr>
              <a:t>Fato com condição</a:t>
            </a:r>
            <a:endParaRPr lang="en-US" sz="1900" dirty="0"/>
          </a:p>
        </p:txBody>
      </p:sp>
      <p:sp>
        <p:nvSpPr>
          <p:cNvPr id="17" name="Text 13"/>
          <p:cNvSpPr/>
          <p:nvPr/>
        </p:nvSpPr>
        <p:spPr>
          <a:xfrm>
            <a:off x="3653714" y="4648200"/>
            <a:ext cx="2099234" cy="1386840"/>
          </a:xfrm>
          <a:prstGeom prst="rect">
            <a:avLst/>
          </a:prstGeom>
          <a:noFill/>
          <a:ln/>
        </p:spPr>
        <p:txBody>
          <a:bodyPr wrap="square" lIns="0" tIns="0" rIns="0" bIns="0" rtlCol="0" anchor="t"/>
          <a:lstStyle/>
          <a:p>
            <a:pPr indent="0" marL="0">
              <a:lnSpc>
                <a:spcPct val="112000"/>
              </a:lnSpc>
              <a:buNone/>
            </a:pPr>
            <a:r>
              <a:rPr lang="en-US" sz="1650" dirty="0">
                <a:solidFill>
                  <a:srgbClr val="93A1C0"/>
                </a:solidFill>
                <a:latin typeface="Arial" pitchFamily="34" charset="0"/>
                <a:ea typeface="Arial" pitchFamily="34" charset="-122"/>
                <a:cs typeface="Arial" pitchFamily="34" charset="-120"/>
              </a:rPr>
              <a:t>“Cura a 160 °C por 40 s” só vale no pó e na prensa em que foi medido.</a:t>
            </a:r>
            <a:endParaRPr lang="en-US" sz="1650" dirty="0"/>
          </a:p>
        </p:txBody>
      </p:sp>
      <p:sp>
        <p:nvSpPr>
          <p:cNvPr id="18" name="Shape 14"/>
          <p:cNvSpPr/>
          <p:nvPr/>
        </p:nvSpPr>
        <p:spPr>
          <a:xfrm>
            <a:off x="6210148" y="3302508"/>
            <a:ext cx="2556434" cy="2915412"/>
          </a:xfrm>
          <a:prstGeom prst="roundRect">
            <a:avLst>
              <a:gd name="adj" fmla="val 2861"/>
            </a:avLst>
          </a:prstGeom>
          <a:solidFill>
            <a:srgbClr val="0E1A36"/>
          </a:solidFill>
          <a:ln w="9525">
            <a:solidFill>
              <a:srgbClr val="22325A"/>
            </a:solidFill>
            <a:prstDash val="solid"/>
          </a:ln>
        </p:spPr>
      </p:sp>
      <p:sp>
        <p:nvSpPr>
          <p:cNvPr id="19" name="Text 15"/>
          <p:cNvSpPr/>
          <p:nvPr/>
        </p:nvSpPr>
        <p:spPr>
          <a:xfrm>
            <a:off x="6438748" y="3531108"/>
            <a:ext cx="2099234" cy="256032"/>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03</a:t>
            </a:r>
            <a:endParaRPr lang="en-US" sz="1200" dirty="0"/>
          </a:p>
        </p:txBody>
      </p:sp>
      <p:sp>
        <p:nvSpPr>
          <p:cNvPr id="20" name="Text 16"/>
          <p:cNvSpPr/>
          <p:nvPr/>
        </p:nvSpPr>
        <p:spPr>
          <a:xfrm>
            <a:off x="6438748" y="3896868"/>
            <a:ext cx="2099234" cy="320802"/>
          </a:xfrm>
          <a:prstGeom prst="rect">
            <a:avLst/>
          </a:prstGeom>
          <a:noFill/>
          <a:ln/>
        </p:spPr>
        <p:txBody>
          <a:bodyPr wrap="square" lIns="0" tIns="0" rIns="0" bIns="0" rtlCol="0" anchor="t"/>
          <a:lstStyle/>
          <a:p>
            <a:pPr indent="0" marL="0">
              <a:lnSpc>
                <a:spcPct val="95000"/>
              </a:lnSpc>
              <a:buNone/>
            </a:pPr>
            <a:r>
              <a:rPr lang="en-US" sz="1900" b="1" dirty="0">
                <a:solidFill>
                  <a:srgbClr val="F4F6FB"/>
                </a:solidFill>
                <a:latin typeface="Arial" pitchFamily="34" charset="0"/>
                <a:ea typeface="Arial" pitchFamily="34" charset="-122"/>
                <a:cs typeface="Arial" pitchFamily="34" charset="-120"/>
              </a:rPr>
              <a:t>O refutado fica</a:t>
            </a:r>
            <a:endParaRPr lang="en-US" sz="1900" dirty="0"/>
          </a:p>
        </p:txBody>
      </p:sp>
      <p:sp>
        <p:nvSpPr>
          <p:cNvPr id="21" name="Text 17"/>
          <p:cNvSpPr/>
          <p:nvPr/>
        </p:nvSpPr>
        <p:spPr>
          <a:xfrm>
            <a:off x="6438748" y="4373118"/>
            <a:ext cx="2099234" cy="1661922"/>
          </a:xfrm>
          <a:prstGeom prst="rect">
            <a:avLst/>
          </a:prstGeom>
          <a:noFill/>
          <a:ln/>
        </p:spPr>
        <p:txBody>
          <a:bodyPr wrap="square" lIns="0" tIns="0" rIns="0" bIns="0" rtlCol="0" anchor="t"/>
          <a:lstStyle/>
          <a:p>
            <a:pPr indent="0" marL="0">
              <a:lnSpc>
                <a:spcPct val="112000"/>
              </a:lnSpc>
              <a:buNone/>
            </a:pPr>
            <a:r>
              <a:rPr lang="en-US" sz="1650" dirty="0">
                <a:solidFill>
                  <a:srgbClr val="93A1C0"/>
                </a:solidFill>
                <a:latin typeface="Arial" pitchFamily="34" charset="0"/>
                <a:ea typeface="Arial" pitchFamily="34" charset="-122"/>
                <a:cs typeface="Arial" pitchFamily="34" charset="-120"/>
              </a:rPr>
              <a:t>“Testamos e não é isso” também é conhecimento, e continua ativo.</a:t>
            </a:r>
            <a:endParaRPr lang="en-US" sz="1650" dirty="0"/>
          </a:p>
        </p:txBody>
      </p:sp>
      <p:sp>
        <p:nvSpPr>
          <p:cNvPr id="22" name="Shape 18"/>
          <p:cNvSpPr/>
          <p:nvPr/>
        </p:nvSpPr>
        <p:spPr>
          <a:xfrm>
            <a:off x="8995181" y="3302508"/>
            <a:ext cx="2556434" cy="2915412"/>
          </a:xfrm>
          <a:prstGeom prst="roundRect">
            <a:avLst>
              <a:gd name="adj" fmla="val 2861"/>
            </a:avLst>
          </a:prstGeom>
          <a:solidFill>
            <a:srgbClr val="0E1A36"/>
          </a:solidFill>
          <a:ln w="9525">
            <a:solidFill>
              <a:srgbClr val="22325A"/>
            </a:solidFill>
            <a:prstDash val="solid"/>
          </a:ln>
        </p:spPr>
      </p:sp>
      <p:sp>
        <p:nvSpPr>
          <p:cNvPr id="23" name="Text 19"/>
          <p:cNvSpPr/>
          <p:nvPr/>
        </p:nvSpPr>
        <p:spPr>
          <a:xfrm>
            <a:off x="9223781" y="3531108"/>
            <a:ext cx="2099234" cy="256032"/>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04</a:t>
            </a:r>
            <a:endParaRPr lang="en-US" sz="1200" dirty="0"/>
          </a:p>
        </p:txBody>
      </p:sp>
      <p:sp>
        <p:nvSpPr>
          <p:cNvPr id="24" name="Text 20"/>
          <p:cNvSpPr/>
          <p:nvPr/>
        </p:nvSpPr>
        <p:spPr>
          <a:xfrm>
            <a:off x="9223781" y="3896868"/>
            <a:ext cx="2099234" cy="595884"/>
          </a:xfrm>
          <a:prstGeom prst="rect">
            <a:avLst/>
          </a:prstGeom>
          <a:noFill/>
          <a:ln/>
        </p:spPr>
        <p:txBody>
          <a:bodyPr wrap="square" lIns="0" tIns="0" rIns="0" bIns="0" rtlCol="0" anchor="t"/>
          <a:lstStyle/>
          <a:p>
            <a:pPr indent="0" marL="0">
              <a:lnSpc>
                <a:spcPct val="95000"/>
              </a:lnSpc>
              <a:buNone/>
            </a:pPr>
            <a:r>
              <a:rPr lang="en-US" sz="1900" b="1" dirty="0">
                <a:solidFill>
                  <a:srgbClr val="F4F6FB"/>
                </a:solidFill>
                <a:latin typeface="Arial" pitchFamily="34" charset="0"/>
                <a:ea typeface="Arial" pitchFamily="34" charset="-122"/>
                <a:cs typeface="Arial" pitchFamily="34" charset="-120"/>
              </a:rPr>
              <a:t>Corrigir sem apagar</a:t>
            </a:r>
            <a:endParaRPr lang="en-US" sz="1900" dirty="0"/>
          </a:p>
        </p:txBody>
      </p:sp>
      <p:sp>
        <p:nvSpPr>
          <p:cNvPr id="25" name="Text 21"/>
          <p:cNvSpPr/>
          <p:nvPr/>
        </p:nvSpPr>
        <p:spPr>
          <a:xfrm>
            <a:off x="9223781" y="4648200"/>
            <a:ext cx="2099234" cy="1386840"/>
          </a:xfrm>
          <a:prstGeom prst="rect">
            <a:avLst/>
          </a:prstGeom>
          <a:noFill/>
          <a:ln/>
        </p:spPr>
        <p:txBody>
          <a:bodyPr wrap="square" lIns="0" tIns="0" rIns="0" bIns="0" rtlCol="0" anchor="t"/>
          <a:lstStyle/>
          <a:p>
            <a:pPr indent="0" marL="0">
              <a:lnSpc>
                <a:spcPct val="112000"/>
              </a:lnSpc>
              <a:buNone/>
            </a:pPr>
            <a:r>
              <a:rPr lang="en-US" sz="1650" dirty="0">
                <a:solidFill>
                  <a:srgbClr val="93A1C0"/>
                </a:solidFill>
                <a:latin typeface="Arial" pitchFamily="34" charset="0"/>
                <a:ea typeface="Arial" pitchFamily="34" charset="-122"/>
                <a:cs typeface="Arial" pitchFamily="34" charset="-120"/>
              </a:rPr>
              <a:t>Fato superado ganha data e motivo. “Achava X, testei, era Y” vira conteúdo.</a:t>
            </a:r>
            <a:endParaRPr lang="en-US" sz="16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20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20 · O MODELO</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Dez leitores ou cem mil custam o mesmo.</a:t>
            </a:r>
            <a:endParaRPr lang="en-US" sz="3400" dirty="0"/>
          </a:p>
        </p:txBody>
      </p:sp>
      <p:sp>
        <p:nvSpPr>
          <p:cNvPr id="9" name="Text 5"/>
          <p:cNvSpPr/>
          <p:nvPr/>
        </p:nvSpPr>
        <p:spPr>
          <a:xfrm>
            <a:off x="640080" y="2275332"/>
            <a:ext cx="9875520" cy="330708"/>
          </a:xfrm>
          <a:prstGeom prst="rect">
            <a:avLst/>
          </a:prstGeom>
          <a:noFill/>
          <a:ln/>
        </p:spPr>
        <p:txBody>
          <a:bodyPr wrap="square" lIns="0" tIns="0" rIns="0" bIns="0" rtlCol="0" anchor="t"/>
          <a:lstStyle/>
          <a:p>
            <a:pPr indent="0" marL="0">
              <a:lnSpc>
                <a:spcPct val="110000"/>
              </a:lnSpc>
              <a:buNone/>
            </a:pPr>
            <a:r>
              <a:rPr lang="en-US" sz="1700" dirty="0">
                <a:solidFill>
                  <a:srgbClr val="93A1C0"/>
                </a:solidFill>
                <a:latin typeface="Arial" pitchFamily="34" charset="0"/>
                <a:ea typeface="Arial" pitchFamily="34" charset="-122"/>
                <a:cs typeface="Arial" pitchFamily="34" charset="-120"/>
              </a:rPr>
              <a:t>O custo de IA fica amarrado às horas do especialista, não ao tráfego. Crescer não aumenta a conta.</a:t>
            </a:r>
            <a:endParaRPr lang="en-US" sz="1700" dirty="0"/>
          </a:p>
        </p:txBody>
      </p:sp>
      <p:sp>
        <p:nvSpPr>
          <p:cNvPr id="10" name="Shape 6"/>
          <p:cNvSpPr/>
          <p:nvPr/>
        </p:nvSpPr>
        <p:spPr>
          <a:xfrm>
            <a:off x="640080" y="3017520"/>
            <a:ext cx="2556434" cy="3200400"/>
          </a:xfrm>
          <a:prstGeom prst="roundRect">
            <a:avLst>
              <a:gd name="adj" fmla="val 2861"/>
            </a:avLst>
          </a:prstGeom>
          <a:solidFill>
            <a:srgbClr val="0E1A36"/>
          </a:solidFill>
          <a:ln w="19050">
            <a:solidFill>
              <a:srgbClr val="F7E219"/>
            </a:solidFill>
            <a:prstDash val="solid"/>
          </a:ln>
        </p:spPr>
      </p:sp>
      <p:sp>
        <p:nvSpPr>
          <p:cNvPr id="11" name="Text 7"/>
          <p:cNvSpPr/>
          <p:nvPr/>
        </p:nvSpPr>
        <p:spPr>
          <a:xfrm>
            <a:off x="868680" y="3246120"/>
            <a:ext cx="2099234" cy="320802"/>
          </a:xfrm>
          <a:prstGeom prst="rect">
            <a:avLst/>
          </a:prstGeom>
          <a:noFill/>
          <a:ln/>
        </p:spPr>
        <p:txBody>
          <a:bodyPr wrap="square" lIns="0" tIns="0" rIns="0" bIns="0" rtlCol="0" anchor="t"/>
          <a:lstStyle/>
          <a:p>
            <a:pPr indent="0" marL="0">
              <a:lnSpc>
                <a:spcPct val="95000"/>
              </a:lnSpc>
              <a:buNone/>
            </a:pPr>
            <a:r>
              <a:rPr lang="en-US" sz="1900" b="1" dirty="0">
                <a:solidFill>
                  <a:srgbClr val="F4F6FB"/>
                </a:solidFill>
                <a:latin typeface="Arial" pitchFamily="34" charset="0"/>
                <a:ea typeface="Arial" pitchFamily="34" charset="-122"/>
                <a:cs typeface="Arial" pitchFamily="34" charset="-120"/>
              </a:rPr>
              <a:t>Custo fixo</a:t>
            </a:r>
            <a:endParaRPr lang="en-US" sz="1900" dirty="0"/>
          </a:p>
        </p:txBody>
      </p:sp>
      <p:sp>
        <p:nvSpPr>
          <p:cNvPr id="12" name="Text 8"/>
          <p:cNvSpPr/>
          <p:nvPr/>
        </p:nvSpPr>
        <p:spPr>
          <a:xfrm>
            <a:off x="868680" y="3722370"/>
            <a:ext cx="2099234" cy="2312670"/>
          </a:xfrm>
          <a:prstGeom prst="rect">
            <a:avLst/>
          </a:prstGeom>
          <a:noFill/>
          <a:ln/>
        </p:spPr>
        <p:txBody>
          <a:bodyPr wrap="square" lIns="0" tIns="0" rIns="0" bIns="0" rtlCol="0" anchor="t"/>
          <a:lstStyle/>
          <a:p>
            <a:pPr indent="0" marL="0">
              <a:lnSpc>
                <a:spcPct val="112000"/>
              </a:lnSpc>
              <a:buNone/>
            </a:pPr>
            <a:r>
              <a:rPr lang="en-US" sz="1600" dirty="0">
                <a:solidFill>
                  <a:srgbClr val="93A1C0"/>
                </a:solidFill>
                <a:latin typeface="Arial" pitchFamily="34" charset="0"/>
                <a:ea typeface="Arial" pitchFamily="34" charset="-122"/>
                <a:cs typeface="Arial" pitchFamily="34" charset="-120"/>
              </a:rPr>
              <a:t>A IA trabalha com o especialista, nos bastidores. O público lê o que já foi validado.</a:t>
            </a:r>
            <a:endParaRPr lang="en-US" sz="1600" dirty="0"/>
          </a:p>
        </p:txBody>
      </p:sp>
      <p:sp>
        <p:nvSpPr>
          <p:cNvPr id="13" name="Shape 9"/>
          <p:cNvSpPr/>
          <p:nvPr/>
        </p:nvSpPr>
        <p:spPr>
          <a:xfrm>
            <a:off x="3425114" y="3017520"/>
            <a:ext cx="2556434" cy="3200400"/>
          </a:xfrm>
          <a:prstGeom prst="roundRect">
            <a:avLst>
              <a:gd name="adj" fmla="val 2861"/>
            </a:avLst>
          </a:prstGeom>
          <a:solidFill>
            <a:srgbClr val="0E1A36"/>
          </a:solidFill>
          <a:ln w="9525">
            <a:solidFill>
              <a:srgbClr val="22325A"/>
            </a:solidFill>
            <a:prstDash val="solid"/>
          </a:ln>
        </p:spPr>
      </p:sp>
      <p:sp>
        <p:nvSpPr>
          <p:cNvPr id="14" name="Text 10"/>
          <p:cNvSpPr/>
          <p:nvPr/>
        </p:nvSpPr>
        <p:spPr>
          <a:xfrm>
            <a:off x="3653714" y="3246120"/>
            <a:ext cx="2099234" cy="595884"/>
          </a:xfrm>
          <a:prstGeom prst="rect">
            <a:avLst/>
          </a:prstGeom>
          <a:noFill/>
          <a:ln/>
        </p:spPr>
        <p:txBody>
          <a:bodyPr wrap="square" lIns="0" tIns="0" rIns="0" bIns="0" rtlCol="0" anchor="t"/>
          <a:lstStyle/>
          <a:p>
            <a:pPr indent="0" marL="0">
              <a:lnSpc>
                <a:spcPct val="95000"/>
              </a:lnSpc>
              <a:buNone/>
            </a:pPr>
            <a:r>
              <a:rPr lang="en-US" sz="1900" b="1" dirty="0">
                <a:solidFill>
                  <a:srgbClr val="F4F6FB"/>
                </a:solidFill>
                <a:latin typeface="Arial" pitchFamily="34" charset="0"/>
                <a:ea typeface="Arial" pitchFamily="34" charset="-122"/>
                <a:cs typeface="Arial" pitchFamily="34" charset="-120"/>
              </a:rPr>
              <a:t>Conteúdo que vira ativo</a:t>
            </a:r>
            <a:endParaRPr lang="en-US" sz="1900" dirty="0"/>
          </a:p>
        </p:txBody>
      </p:sp>
      <p:sp>
        <p:nvSpPr>
          <p:cNvPr id="15" name="Text 11"/>
          <p:cNvSpPr/>
          <p:nvPr/>
        </p:nvSpPr>
        <p:spPr>
          <a:xfrm>
            <a:off x="3653714" y="3997452"/>
            <a:ext cx="2099234" cy="2037588"/>
          </a:xfrm>
          <a:prstGeom prst="rect">
            <a:avLst/>
          </a:prstGeom>
          <a:noFill/>
          <a:ln/>
        </p:spPr>
        <p:txBody>
          <a:bodyPr wrap="square" lIns="0" tIns="0" rIns="0" bIns="0" rtlCol="0" anchor="t"/>
          <a:lstStyle/>
          <a:p>
            <a:pPr indent="0" marL="0">
              <a:lnSpc>
                <a:spcPct val="112000"/>
              </a:lnSpc>
              <a:buNone/>
            </a:pPr>
            <a:r>
              <a:rPr lang="en-US" sz="1600" dirty="0">
                <a:solidFill>
                  <a:srgbClr val="93A1C0"/>
                </a:solidFill>
                <a:latin typeface="Arial" pitchFamily="34" charset="0"/>
                <a:ea typeface="Arial" pitchFamily="34" charset="-122"/>
                <a:cs typeface="Arial" pitchFamily="34" charset="-120"/>
              </a:rPr>
              <a:t>Cada resposta é escrita do jeito que o cliente pesquisa no Google, e fica.</a:t>
            </a:r>
            <a:endParaRPr lang="en-US" sz="1600" dirty="0"/>
          </a:p>
        </p:txBody>
      </p:sp>
      <p:sp>
        <p:nvSpPr>
          <p:cNvPr id="16" name="Shape 12"/>
          <p:cNvSpPr/>
          <p:nvPr/>
        </p:nvSpPr>
        <p:spPr>
          <a:xfrm>
            <a:off x="6210148" y="3017520"/>
            <a:ext cx="2556434" cy="3200400"/>
          </a:xfrm>
          <a:prstGeom prst="roundRect">
            <a:avLst>
              <a:gd name="adj" fmla="val 2861"/>
            </a:avLst>
          </a:prstGeom>
          <a:solidFill>
            <a:srgbClr val="0E1A36"/>
          </a:solidFill>
          <a:ln w="9525">
            <a:solidFill>
              <a:srgbClr val="22325A"/>
            </a:solidFill>
            <a:prstDash val="solid"/>
          </a:ln>
        </p:spPr>
      </p:sp>
      <p:sp>
        <p:nvSpPr>
          <p:cNvPr id="17" name="Text 13"/>
          <p:cNvSpPr/>
          <p:nvPr/>
        </p:nvSpPr>
        <p:spPr>
          <a:xfrm>
            <a:off x="6438748" y="3246120"/>
            <a:ext cx="2099234" cy="595884"/>
          </a:xfrm>
          <a:prstGeom prst="rect">
            <a:avLst/>
          </a:prstGeom>
          <a:noFill/>
          <a:ln/>
        </p:spPr>
        <p:txBody>
          <a:bodyPr wrap="square" lIns="0" tIns="0" rIns="0" bIns="0" rtlCol="0" anchor="t"/>
          <a:lstStyle/>
          <a:p>
            <a:pPr indent="0" marL="0">
              <a:lnSpc>
                <a:spcPct val="95000"/>
              </a:lnSpc>
              <a:buNone/>
            </a:pPr>
            <a:r>
              <a:rPr lang="en-US" sz="1900" b="1" dirty="0">
                <a:solidFill>
                  <a:srgbClr val="F4F6FB"/>
                </a:solidFill>
                <a:latin typeface="Arial" pitchFamily="34" charset="0"/>
                <a:ea typeface="Arial" pitchFamily="34" charset="-122"/>
                <a:cs typeface="Arial" pitchFamily="34" charset="-120"/>
              </a:rPr>
              <a:t>Cadastro qualificado</a:t>
            </a:r>
            <a:endParaRPr lang="en-US" sz="1900" dirty="0"/>
          </a:p>
        </p:txBody>
      </p:sp>
      <p:sp>
        <p:nvSpPr>
          <p:cNvPr id="18" name="Text 14"/>
          <p:cNvSpPr/>
          <p:nvPr/>
        </p:nvSpPr>
        <p:spPr>
          <a:xfrm>
            <a:off x="6438748" y="3997452"/>
            <a:ext cx="2099234" cy="2037588"/>
          </a:xfrm>
          <a:prstGeom prst="rect">
            <a:avLst/>
          </a:prstGeom>
          <a:noFill/>
          <a:ln/>
        </p:spPr>
        <p:txBody>
          <a:bodyPr wrap="square" lIns="0" tIns="0" rIns="0" bIns="0" rtlCol="0" anchor="t"/>
          <a:lstStyle/>
          <a:p>
            <a:pPr indent="0" marL="0">
              <a:lnSpc>
                <a:spcPct val="112000"/>
              </a:lnSpc>
              <a:buNone/>
            </a:pPr>
            <a:r>
              <a:rPr lang="en-US" sz="1600" dirty="0">
                <a:solidFill>
                  <a:srgbClr val="93A1C0"/>
                </a:solidFill>
                <a:latin typeface="Arial" pitchFamily="34" charset="0"/>
                <a:ea typeface="Arial" pitchFamily="34" charset="-122"/>
                <a:cs typeface="Arial" pitchFamily="34" charset="-120"/>
              </a:rPr>
              <a:t>Quem entra diz o momento: começando do zero, já produzindo ou querendo escalar.</a:t>
            </a:r>
            <a:endParaRPr lang="en-US" sz="1600" dirty="0"/>
          </a:p>
        </p:txBody>
      </p:sp>
      <p:sp>
        <p:nvSpPr>
          <p:cNvPr id="19" name="Shape 15"/>
          <p:cNvSpPr/>
          <p:nvPr/>
        </p:nvSpPr>
        <p:spPr>
          <a:xfrm>
            <a:off x="8995181" y="3017520"/>
            <a:ext cx="2556434" cy="3200400"/>
          </a:xfrm>
          <a:prstGeom prst="roundRect">
            <a:avLst>
              <a:gd name="adj" fmla="val 2861"/>
            </a:avLst>
          </a:prstGeom>
          <a:solidFill>
            <a:srgbClr val="0E1A36"/>
          </a:solidFill>
          <a:ln w="9525">
            <a:solidFill>
              <a:srgbClr val="22325A"/>
            </a:solidFill>
            <a:prstDash val="solid"/>
          </a:ln>
        </p:spPr>
      </p:sp>
      <p:sp>
        <p:nvSpPr>
          <p:cNvPr id="20" name="Text 16"/>
          <p:cNvSpPr/>
          <p:nvPr/>
        </p:nvSpPr>
        <p:spPr>
          <a:xfrm>
            <a:off x="9223781" y="3246120"/>
            <a:ext cx="2099234" cy="320802"/>
          </a:xfrm>
          <a:prstGeom prst="rect">
            <a:avLst/>
          </a:prstGeom>
          <a:noFill/>
          <a:ln/>
        </p:spPr>
        <p:txBody>
          <a:bodyPr wrap="square" lIns="0" tIns="0" rIns="0" bIns="0" rtlCol="0" anchor="t"/>
          <a:lstStyle/>
          <a:p>
            <a:pPr indent="0" marL="0">
              <a:lnSpc>
                <a:spcPct val="95000"/>
              </a:lnSpc>
              <a:buNone/>
            </a:pPr>
            <a:r>
              <a:rPr lang="en-US" sz="1900" b="1" dirty="0">
                <a:solidFill>
                  <a:srgbClr val="F4F6FB"/>
                </a:solidFill>
                <a:latin typeface="Arial" pitchFamily="34" charset="0"/>
                <a:ea typeface="Arial" pitchFamily="34" charset="-122"/>
                <a:cs typeface="Arial" pitchFamily="34" charset="-120"/>
              </a:rPr>
              <a:t>Ponte para a loja</a:t>
            </a:r>
            <a:endParaRPr lang="en-US" sz="1900" dirty="0"/>
          </a:p>
        </p:txBody>
      </p:sp>
      <p:sp>
        <p:nvSpPr>
          <p:cNvPr id="21" name="Text 17"/>
          <p:cNvSpPr/>
          <p:nvPr/>
        </p:nvSpPr>
        <p:spPr>
          <a:xfrm>
            <a:off x="9223781" y="3722370"/>
            <a:ext cx="2099234" cy="2312670"/>
          </a:xfrm>
          <a:prstGeom prst="rect">
            <a:avLst/>
          </a:prstGeom>
          <a:noFill/>
          <a:ln/>
        </p:spPr>
        <p:txBody>
          <a:bodyPr wrap="square" lIns="0" tIns="0" rIns="0" bIns="0" rtlCol="0" anchor="t"/>
          <a:lstStyle/>
          <a:p>
            <a:pPr indent="0" marL="0">
              <a:lnSpc>
                <a:spcPct val="112000"/>
              </a:lnSpc>
              <a:buNone/>
            </a:pPr>
            <a:r>
              <a:rPr lang="en-US" sz="1600" dirty="0">
                <a:solidFill>
                  <a:srgbClr val="93A1C0"/>
                </a:solidFill>
                <a:latin typeface="Arial" pitchFamily="34" charset="0"/>
                <a:ea typeface="Arial" pitchFamily="34" charset="-122"/>
                <a:cs typeface="Arial" pitchFamily="34" charset="-120"/>
              </a:rPr>
              <a:t>Quando a resposta pede material ou produção, o Planeta Transfer resolve.</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21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21 · PARA OUTRAS MARCAS</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O motor é o método. O nicho é configuração.</a:t>
            </a:r>
            <a:endParaRPr lang="en-US" sz="3400" dirty="0"/>
          </a:p>
        </p:txBody>
      </p:sp>
      <p:sp>
        <p:nvSpPr>
          <p:cNvPr id="9" name="Text 5"/>
          <p:cNvSpPr/>
          <p:nvPr/>
        </p:nvSpPr>
        <p:spPr>
          <a:xfrm>
            <a:off x="640080" y="2275332"/>
            <a:ext cx="7188250" cy="615696"/>
          </a:xfrm>
          <a:prstGeom prst="rect">
            <a:avLst/>
          </a:prstGeom>
          <a:noFill/>
          <a:ln/>
        </p:spPr>
        <p:txBody>
          <a:bodyPr wrap="square" lIns="0" tIns="0" rIns="0" bIns="0" rtlCol="0" anchor="t"/>
          <a:lstStyle/>
          <a:p>
            <a:pPr indent="0" marL="0">
              <a:lnSpc>
                <a:spcPct val="110000"/>
              </a:lnSpc>
              <a:buNone/>
            </a:pPr>
            <a:r>
              <a:rPr lang="en-US" sz="1700" dirty="0">
                <a:solidFill>
                  <a:srgbClr val="93A1C0"/>
                </a:solidFill>
                <a:latin typeface="Arial" pitchFamily="34" charset="0"/>
                <a:ea typeface="Arial" pitchFamily="34" charset="-122"/>
                <a:cs typeface="Arial" pitchFamily="34" charset="-120"/>
              </a:rPr>
              <a:t>Marca, mercado e especialista ficam separados do sistema. O mesmo motor roda em outro mercado técnico, com outro especialista validando.</a:t>
            </a:r>
            <a:endParaRPr lang="en-US" sz="1700" dirty="0"/>
          </a:p>
        </p:txBody>
      </p:sp>
      <p:sp>
        <p:nvSpPr>
          <p:cNvPr id="10" name="Shape 6"/>
          <p:cNvSpPr/>
          <p:nvPr/>
        </p:nvSpPr>
        <p:spPr>
          <a:xfrm>
            <a:off x="640080" y="3302508"/>
            <a:ext cx="5295748" cy="2915412"/>
          </a:xfrm>
          <a:prstGeom prst="roundRect">
            <a:avLst>
              <a:gd name="adj" fmla="val 2509"/>
            </a:avLst>
          </a:prstGeom>
          <a:solidFill>
            <a:srgbClr val="013187"/>
          </a:solidFill>
          <a:ln w="9525">
            <a:solidFill>
              <a:srgbClr val="013187"/>
            </a:solidFill>
            <a:prstDash val="solid"/>
          </a:ln>
        </p:spPr>
      </p:sp>
      <p:sp>
        <p:nvSpPr>
          <p:cNvPr id="11" name="Text 7"/>
          <p:cNvSpPr/>
          <p:nvPr/>
        </p:nvSpPr>
        <p:spPr>
          <a:xfrm>
            <a:off x="960120" y="3558540"/>
            <a:ext cx="4655668" cy="274320"/>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O QUE É IGUAL EM QUALQUER MERCADO</a:t>
            </a:r>
            <a:endParaRPr lang="en-US" sz="1200" dirty="0"/>
          </a:p>
        </p:txBody>
      </p:sp>
      <p:sp>
        <p:nvSpPr>
          <p:cNvPr id="12" name="Text 8"/>
          <p:cNvSpPr/>
          <p:nvPr/>
        </p:nvSpPr>
        <p:spPr>
          <a:xfrm>
            <a:off x="960120" y="4034028"/>
            <a:ext cx="4655668" cy="2001012"/>
          </a:xfrm>
          <a:prstGeom prst="rect">
            <a:avLst/>
          </a:prstGeom>
          <a:noFill/>
          <a:ln/>
        </p:spPr>
        <p:txBody>
          <a:bodyPr wrap="square" lIns="0" tIns="0" rIns="0" bIns="0" rtlCol="0" anchor="t"/>
          <a:lstStyle/>
          <a:p>
            <a:pPr marL="342900" indent="-342900">
              <a:spcAft>
                <a:spcPts val="500"/>
              </a:spcAft>
              <a:buSzPct val="100000"/>
              <a:buChar char="▸"/>
            </a:pPr>
            <a:r>
              <a:rPr lang="en-US" sz="1850" dirty="0">
                <a:solidFill>
                  <a:srgbClr val="F4F6FB"/>
                </a:solidFill>
                <a:latin typeface="Arial" pitchFamily="34" charset="0"/>
                <a:ea typeface="Arial" pitchFamily="34" charset="-122"/>
                <a:cs typeface="Arial" pitchFamily="34" charset="-120"/>
              </a:rPr>
              <a:t>Confronto com a IA</a:t>
            </a:r>
            <a:endParaRPr lang="en-US" sz="1850" dirty="0"/>
          </a:p>
          <a:p>
            <a:pPr marL="342900" indent="-342900">
              <a:spcAft>
                <a:spcPts val="500"/>
              </a:spcAft>
              <a:buSzPct val="100000"/>
              <a:buChar char="▸"/>
            </a:pPr>
            <a:r>
              <a:rPr lang="en-US" sz="1850" dirty="0">
                <a:solidFill>
                  <a:srgbClr val="F4F6FB"/>
                </a:solidFill>
                <a:latin typeface="Arial" pitchFamily="34" charset="0"/>
                <a:ea typeface="Arial" pitchFamily="34" charset="-122"/>
                <a:cs typeface="Arial" pitchFamily="34" charset="-120"/>
              </a:rPr>
              <a:t>Banco de respostas validadas</a:t>
            </a:r>
            <a:endParaRPr lang="en-US" sz="1850" dirty="0"/>
          </a:p>
          <a:p>
            <a:pPr marL="342900" indent="-342900">
              <a:spcAft>
                <a:spcPts val="500"/>
              </a:spcAft>
              <a:buSzPct val="100000"/>
              <a:buChar char="▸"/>
            </a:pPr>
            <a:r>
              <a:rPr lang="en-US" sz="1850" dirty="0">
                <a:solidFill>
                  <a:srgbClr val="F4F6FB"/>
                </a:solidFill>
                <a:latin typeface="Arial" pitchFamily="34" charset="0"/>
                <a:ea typeface="Arial" pitchFamily="34" charset="-122"/>
                <a:cs typeface="Arial" pitchFamily="34" charset="-120"/>
              </a:rPr>
              <a:t>Fila do especialista</a:t>
            </a:r>
            <a:endParaRPr lang="en-US" sz="1850" dirty="0"/>
          </a:p>
          <a:p>
            <a:pPr marL="342900" indent="-342900">
              <a:spcAft>
                <a:spcPts val="500"/>
              </a:spcAft>
              <a:buSzPct val="100000"/>
              <a:buChar char="▸"/>
            </a:pPr>
            <a:r>
              <a:rPr lang="en-US" sz="1850" dirty="0">
                <a:solidFill>
                  <a:srgbClr val="F4F6FB"/>
                </a:solidFill>
                <a:latin typeface="Arial" pitchFamily="34" charset="0"/>
                <a:ea typeface="Arial" pitchFamily="34" charset="-122"/>
                <a:cs typeface="Arial" pitchFamily="34" charset="-120"/>
              </a:rPr>
              <a:t>Memória com portão humano</a:t>
            </a:r>
            <a:endParaRPr lang="en-US" sz="1850" dirty="0"/>
          </a:p>
          <a:p>
            <a:pPr marL="342900" indent="-342900">
              <a:spcAft>
                <a:spcPts val="500"/>
              </a:spcAft>
              <a:buSzPct val="100000"/>
              <a:buChar char="▸"/>
            </a:pPr>
            <a:r>
              <a:rPr lang="en-US" sz="1850" dirty="0">
                <a:solidFill>
                  <a:srgbClr val="F4F6FB"/>
                </a:solidFill>
                <a:latin typeface="Arial" pitchFamily="34" charset="0"/>
                <a:ea typeface="Arial" pitchFamily="34" charset="-122"/>
                <a:cs typeface="Arial" pitchFamily="34" charset="-120"/>
              </a:rPr>
              <a:t>Estúdio de publicação</a:t>
            </a:r>
            <a:endParaRPr lang="en-US" sz="1850" dirty="0"/>
          </a:p>
        </p:txBody>
      </p:sp>
      <p:sp>
        <p:nvSpPr>
          <p:cNvPr id="13" name="Shape 9"/>
          <p:cNvSpPr/>
          <p:nvPr/>
        </p:nvSpPr>
        <p:spPr>
          <a:xfrm>
            <a:off x="6255868" y="3302508"/>
            <a:ext cx="5295748" cy="2915412"/>
          </a:xfrm>
          <a:prstGeom prst="roundRect">
            <a:avLst>
              <a:gd name="adj" fmla="val 2509"/>
            </a:avLst>
          </a:prstGeom>
          <a:solidFill>
            <a:srgbClr val="0E1A36"/>
          </a:solidFill>
          <a:ln w="9525">
            <a:solidFill>
              <a:srgbClr val="22325A"/>
            </a:solidFill>
            <a:prstDash val="solid"/>
          </a:ln>
        </p:spPr>
      </p:sp>
      <p:sp>
        <p:nvSpPr>
          <p:cNvPr id="14" name="Text 10"/>
          <p:cNvSpPr/>
          <p:nvPr/>
        </p:nvSpPr>
        <p:spPr>
          <a:xfrm>
            <a:off x="6575908" y="3558540"/>
            <a:ext cx="4655668" cy="274320"/>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O QUE MUDA POR MARCA</a:t>
            </a:r>
            <a:endParaRPr lang="en-US" sz="1200" dirty="0"/>
          </a:p>
        </p:txBody>
      </p:sp>
      <p:sp>
        <p:nvSpPr>
          <p:cNvPr id="15" name="Text 11"/>
          <p:cNvSpPr/>
          <p:nvPr/>
        </p:nvSpPr>
        <p:spPr>
          <a:xfrm>
            <a:off x="6575908" y="4034028"/>
            <a:ext cx="4655668" cy="2001012"/>
          </a:xfrm>
          <a:prstGeom prst="rect">
            <a:avLst/>
          </a:prstGeom>
          <a:noFill/>
          <a:ln/>
        </p:spPr>
        <p:txBody>
          <a:bodyPr wrap="square" lIns="0" tIns="0" rIns="0" bIns="0" rtlCol="0" anchor="t"/>
          <a:lstStyle/>
          <a:p>
            <a:pPr marL="342900" indent="-342900">
              <a:spcAft>
                <a:spcPts val="500"/>
              </a:spcAft>
              <a:buSzPct val="100000"/>
              <a:buChar char="▸"/>
            </a:pPr>
            <a:r>
              <a:rPr lang="en-US" sz="1850" dirty="0">
                <a:solidFill>
                  <a:srgbClr val="F4F6FB"/>
                </a:solidFill>
                <a:latin typeface="Arial" pitchFamily="34" charset="0"/>
                <a:ea typeface="Arial" pitchFamily="34" charset="-122"/>
                <a:cs typeface="Arial" pitchFamily="34" charset="-120"/>
              </a:rPr>
              <a:t>Nome, logotipo e cores</a:t>
            </a:r>
            <a:endParaRPr lang="en-US" sz="1850" dirty="0"/>
          </a:p>
          <a:p>
            <a:pPr marL="342900" indent="-342900">
              <a:spcAft>
                <a:spcPts val="500"/>
              </a:spcAft>
              <a:buSzPct val="100000"/>
              <a:buChar char="▸"/>
            </a:pPr>
            <a:r>
              <a:rPr lang="en-US" sz="1850" dirty="0">
                <a:solidFill>
                  <a:srgbClr val="F4F6FB"/>
                </a:solidFill>
                <a:latin typeface="Arial" pitchFamily="34" charset="0"/>
                <a:ea typeface="Arial" pitchFamily="34" charset="-122"/>
                <a:cs typeface="Arial" pitchFamily="34" charset="-120"/>
              </a:rPr>
              <a:t>Especialista e biografia</a:t>
            </a:r>
            <a:endParaRPr lang="en-US" sz="1850" dirty="0"/>
          </a:p>
          <a:p>
            <a:pPr marL="342900" indent="-342900">
              <a:spcAft>
                <a:spcPts val="500"/>
              </a:spcAft>
              <a:buSzPct val="100000"/>
              <a:buChar char="▸"/>
            </a:pPr>
            <a:r>
              <a:rPr lang="en-US" sz="1850" dirty="0">
                <a:solidFill>
                  <a:srgbClr val="F4F6FB"/>
                </a:solidFill>
                <a:latin typeface="Arial" pitchFamily="34" charset="0"/>
                <a:ea typeface="Arial" pitchFamily="34" charset="-122"/>
                <a:cs typeface="Arial" pitchFamily="34" charset="-120"/>
              </a:rPr>
              <a:t>Temas e dúvidas do público</a:t>
            </a:r>
            <a:endParaRPr lang="en-US" sz="1850" dirty="0"/>
          </a:p>
          <a:p>
            <a:pPr marL="342900" indent="-342900">
              <a:spcAft>
                <a:spcPts val="500"/>
              </a:spcAft>
              <a:buSzPct val="100000"/>
              <a:buChar char="▸"/>
            </a:pPr>
            <a:r>
              <a:rPr lang="en-US" sz="1850" dirty="0">
                <a:solidFill>
                  <a:srgbClr val="F4F6FB"/>
                </a:solidFill>
                <a:latin typeface="Arial" pitchFamily="34" charset="0"/>
                <a:ea typeface="Arial" pitchFamily="34" charset="-122"/>
                <a:cs typeface="Arial" pitchFamily="34" charset="-120"/>
              </a:rPr>
              <a:t>Loja e canais de contato</a:t>
            </a:r>
            <a:endParaRPr lang="en-US" sz="18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22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22 · IA NA INDÚSTRIA TÊXTIL</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Do fio à camiseta, a IA já está na fábrica.</a:t>
            </a:r>
            <a:endParaRPr lang="en-US" sz="3400" dirty="0"/>
          </a:p>
        </p:txBody>
      </p:sp>
      <p:sp>
        <p:nvSpPr>
          <p:cNvPr id="9" name="Shape 5"/>
          <p:cNvSpPr/>
          <p:nvPr/>
        </p:nvSpPr>
        <p:spPr>
          <a:xfrm>
            <a:off x="640080" y="2522220"/>
            <a:ext cx="2439848" cy="3467100"/>
          </a:xfrm>
          <a:prstGeom prst="roundRect">
            <a:avLst>
              <a:gd name="adj" fmla="val 2998"/>
            </a:avLst>
          </a:prstGeom>
          <a:solidFill>
            <a:srgbClr val="0E1A36"/>
          </a:solidFill>
          <a:ln w="9525">
            <a:solidFill>
              <a:srgbClr val="22325A"/>
            </a:solidFill>
            <a:prstDash val="solid"/>
          </a:ln>
        </p:spPr>
      </p:sp>
      <p:sp>
        <p:nvSpPr>
          <p:cNvPr id="10" name="Shape 6"/>
          <p:cNvSpPr/>
          <p:nvPr/>
        </p:nvSpPr>
        <p:spPr>
          <a:xfrm>
            <a:off x="868680" y="2750820"/>
            <a:ext cx="457200" cy="457200"/>
          </a:xfrm>
          <a:prstGeom prst="ellipse">
            <a:avLst/>
          </a:prstGeom>
          <a:solidFill>
            <a:srgbClr val="013187"/>
          </a:solidFill>
          <a:ln w="12700">
            <a:solidFill>
              <a:srgbClr val="F7E219"/>
            </a:solidFill>
            <a:prstDash val="solid"/>
          </a:ln>
        </p:spPr>
      </p:sp>
      <p:sp>
        <p:nvSpPr>
          <p:cNvPr id="11" name="Text 7"/>
          <p:cNvSpPr/>
          <p:nvPr/>
        </p:nvSpPr>
        <p:spPr>
          <a:xfrm>
            <a:off x="868680" y="2750820"/>
            <a:ext cx="457200" cy="457200"/>
          </a:xfrm>
          <a:prstGeom prst="rect">
            <a:avLst/>
          </a:prstGeom>
          <a:noFill/>
          <a:ln/>
        </p:spPr>
        <p:txBody>
          <a:bodyPr wrap="square" lIns="0" tIns="0" rIns="0" bIns="0" rtlCol="0" anchor="ctr"/>
          <a:lstStyle/>
          <a:p>
            <a:pPr algn="ctr" indent="0" marL="0">
              <a:buNone/>
            </a:pPr>
            <a:r>
              <a:rPr lang="en-US" sz="1600" b="1" dirty="0">
                <a:solidFill>
                  <a:srgbClr val="F7E219"/>
                </a:solidFill>
                <a:latin typeface="Arial" pitchFamily="34" charset="0"/>
                <a:ea typeface="Arial" pitchFamily="34" charset="-122"/>
                <a:cs typeface="Arial" pitchFamily="34" charset="-120"/>
              </a:rPr>
              <a:t>1</a:t>
            </a:r>
            <a:endParaRPr lang="en-US" sz="1600" dirty="0"/>
          </a:p>
        </p:txBody>
      </p:sp>
      <p:sp>
        <p:nvSpPr>
          <p:cNvPr id="12" name="Text 8"/>
          <p:cNvSpPr/>
          <p:nvPr/>
        </p:nvSpPr>
        <p:spPr>
          <a:xfrm>
            <a:off x="1417320" y="2796540"/>
            <a:ext cx="1525448" cy="365760"/>
          </a:xfrm>
          <a:prstGeom prst="rect">
            <a:avLst/>
          </a:prstGeom>
          <a:noFill/>
          <a:ln/>
        </p:spPr>
        <p:txBody>
          <a:bodyPr wrap="square" lIns="0" tIns="0" rIns="0" bIns="0" rtlCol="0" anchor="ctr"/>
          <a:lstStyle/>
          <a:p>
            <a:pPr indent="0" marL="0">
              <a:buNone/>
            </a:pPr>
            <a:r>
              <a:rPr lang="en-US" sz="1300" b="1" spc="200" kern="0" dirty="0">
                <a:solidFill>
                  <a:srgbClr val="F7E219"/>
                </a:solidFill>
                <a:latin typeface="Arial" pitchFamily="34" charset="0"/>
                <a:ea typeface="Arial" pitchFamily="34" charset="-122"/>
                <a:cs typeface="Arial" pitchFamily="34" charset="-120"/>
              </a:rPr>
              <a:t>MALHARIA</a:t>
            </a:r>
            <a:endParaRPr lang="en-US" sz="1300" dirty="0"/>
          </a:p>
        </p:txBody>
      </p:sp>
      <p:sp>
        <p:nvSpPr>
          <p:cNvPr id="13" name="Text 9"/>
          <p:cNvSpPr/>
          <p:nvPr/>
        </p:nvSpPr>
        <p:spPr>
          <a:xfrm>
            <a:off x="868680" y="3390900"/>
            <a:ext cx="1982648" cy="914400"/>
          </a:xfrm>
          <a:prstGeom prst="rect">
            <a:avLst/>
          </a:prstGeom>
          <a:noFill/>
          <a:ln/>
        </p:spPr>
        <p:txBody>
          <a:bodyPr wrap="square" lIns="0" tIns="0" rIns="0" bIns="0" rtlCol="0" anchor="t"/>
          <a:lstStyle/>
          <a:p>
            <a:pPr indent="0" marL="0">
              <a:buNone/>
            </a:pPr>
            <a:r>
              <a:rPr lang="en-US" sz="1550" b="1" dirty="0">
                <a:solidFill>
                  <a:srgbClr val="F4F6FB"/>
                </a:solidFill>
                <a:latin typeface="Arial" pitchFamily="34" charset="0"/>
                <a:ea typeface="Arial" pitchFamily="34" charset="-122"/>
                <a:cs typeface="Arial" pitchFamily="34" charset="-120"/>
              </a:rPr>
              <a:t>Câmera no tear acha o defeito na hora</a:t>
            </a:r>
            <a:endParaRPr lang="en-US" sz="1550" dirty="0"/>
          </a:p>
        </p:txBody>
      </p:sp>
      <p:sp>
        <p:nvSpPr>
          <p:cNvPr id="14" name="Text 10"/>
          <p:cNvSpPr/>
          <p:nvPr/>
        </p:nvSpPr>
        <p:spPr>
          <a:xfrm>
            <a:off x="868680" y="4351020"/>
            <a:ext cx="1982648" cy="411480"/>
          </a:xfrm>
          <a:prstGeom prst="rect">
            <a:avLst/>
          </a:prstGeom>
          <a:noFill/>
          <a:ln/>
        </p:spPr>
        <p:txBody>
          <a:bodyPr wrap="square" lIns="0" tIns="0" rIns="0" bIns="0" rtlCol="0" anchor="t"/>
          <a:lstStyle/>
          <a:p>
            <a:pPr indent="0" marL="0">
              <a:buNone/>
            </a:pPr>
            <a:r>
              <a:rPr lang="en-US" sz="2200" b="1" dirty="0">
                <a:solidFill>
                  <a:srgbClr val="F7E219"/>
                </a:solidFill>
                <a:latin typeface="Arial" pitchFamily="34" charset="0"/>
                <a:ea typeface="Arial" pitchFamily="34" charset="-122"/>
                <a:cs typeface="Arial" pitchFamily="34" charset="-120"/>
              </a:rPr>
              <a:t>1.000.000 kg</a:t>
            </a:r>
            <a:endParaRPr lang="en-US" sz="2200" dirty="0"/>
          </a:p>
        </p:txBody>
      </p:sp>
      <p:sp>
        <p:nvSpPr>
          <p:cNvPr id="15" name="Text 11"/>
          <p:cNvSpPr/>
          <p:nvPr/>
        </p:nvSpPr>
        <p:spPr>
          <a:xfrm>
            <a:off x="868680" y="4808220"/>
            <a:ext cx="1982648" cy="678180"/>
          </a:xfrm>
          <a:prstGeom prst="rect">
            <a:avLst/>
          </a:prstGeom>
          <a:noFill/>
          <a:ln/>
        </p:spPr>
        <p:txBody>
          <a:bodyPr wrap="square" lIns="0" tIns="0" rIns="0" bIns="0" rtlCol="0" anchor="t"/>
          <a:lstStyle/>
          <a:p>
            <a:pPr indent="0" marL="0">
              <a:buNone/>
            </a:pPr>
            <a:r>
              <a:rPr lang="en-US" sz="1350" dirty="0">
                <a:solidFill>
                  <a:srgbClr val="93A1C0"/>
                </a:solidFill>
                <a:latin typeface="Arial" pitchFamily="34" charset="0"/>
                <a:ea typeface="Arial" pitchFamily="34" charset="-122"/>
                <a:cs typeface="Arial" pitchFamily="34" charset="-120"/>
              </a:rPr>
              <a:t>de tecido salvos do descarte</a:t>
            </a:r>
            <a:endParaRPr lang="en-US" sz="1350" dirty="0"/>
          </a:p>
        </p:txBody>
      </p:sp>
      <p:sp>
        <p:nvSpPr>
          <p:cNvPr id="16" name="Text 12"/>
          <p:cNvSpPr/>
          <p:nvPr/>
        </p:nvSpPr>
        <p:spPr>
          <a:xfrm>
            <a:off x="868680" y="5532120"/>
            <a:ext cx="1982648" cy="256032"/>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Smartex, 2024</a:t>
            </a:r>
            <a:endParaRPr lang="en-US" sz="1200" dirty="0"/>
          </a:p>
        </p:txBody>
      </p:sp>
      <p:sp>
        <p:nvSpPr>
          <p:cNvPr id="17" name="anim-esq-18"/>
          <p:cNvSpPr/>
          <p:nvPr/>
        </p:nvSpPr>
        <p:spPr>
          <a:xfrm>
            <a:off x="3143936" y="4109466"/>
            <a:ext cx="256032" cy="292608"/>
          </a:xfrm>
          <a:prstGeom prst="rightArrow">
            <a:avLst/>
          </a:prstGeom>
          <a:solidFill>
            <a:srgbClr val="F7E219"/>
          </a:solidFill>
          <a:ln w="12700">
            <a:solidFill>
              <a:srgbClr val="F7E219"/>
            </a:solidFill>
            <a:prstDash val="solid"/>
          </a:ln>
        </p:spPr>
      </p:sp>
      <p:sp>
        <p:nvSpPr>
          <p:cNvPr id="18" name="Shape 14"/>
          <p:cNvSpPr/>
          <p:nvPr/>
        </p:nvSpPr>
        <p:spPr>
          <a:xfrm>
            <a:off x="3463976" y="2522220"/>
            <a:ext cx="2439848" cy="3467100"/>
          </a:xfrm>
          <a:prstGeom prst="roundRect">
            <a:avLst>
              <a:gd name="adj" fmla="val 2998"/>
            </a:avLst>
          </a:prstGeom>
          <a:solidFill>
            <a:srgbClr val="0E1A36"/>
          </a:solidFill>
          <a:ln w="9525">
            <a:solidFill>
              <a:srgbClr val="22325A"/>
            </a:solidFill>
            <a:prstDash val="solid"/>
          </a:ln>
        </p:spPr>
      </p:sp>
      <p:sp>
        <p:nvSpPr>
          <p:cNvPr id="19" name="Shape 15"/>
          <p:cNvSpPr/>
          <p:nvPr/>
        </p:nvSpPr>
        <p:spPr>
          <a:xfrm>
            <a:off x="3692576" y="2750820"/>
            <a:ext cx="457200" cy="457200"/>
          </a:xfrm>
          <a:prstGeom prst="ellipse">
            <a:avLst/>
          </a:prstGeom>
          <a:solidFill>
            <a:srgbClr val="013187"/>
          </a:solidFill>
          <a:ln w="12700">
            <a:solidFill>
              <a:srgbClr val="F7E219"/>
            </a:solidFill>
            <a:prstDash val="solid"/>
          </a:ln>
        </p:spPr>
      </p:sp>
      <p:sp>
        <p:nvSpPr>
          <p:cNvPr id="20" name="Text 16"/>
          <p:cNvSpPr/>
          <p:nvPr/>
        </p:nvSpPr>
        <p:spPr>
          <a:xfrm>
            <a:off x="3692576" y="2750820"/>
            <a:ext cx="457200" cy="457200"/>
          </a:xfrm>
          <a:prstGeom prst="rect">
            <a:avLst/>
          </a:prstGeom>
          <a:noFill/>
          <a:ln/>
        </p:spPr>
        <p:txBody>
          <a:bodyPr wrap="square" lIns="0" tIns="0" rIns="0" bIns="0" rtlCol="0" anchor="ctr"/>
          <a:lstStyle/>
          <a:p>
            <a:pPr algn="ctr" indent="0" marL="0">
              <a:buNone/>
            </a:pPr>
            <a:r>
              <a:rPr lang="en-US" sz="1600" b="1" dirty="0">
                <a:solidFill>
                  <a:srgbClr val="F7E219"/>
                </a:solidFill>
                <a:latin typeface="Arial" pitchFamily="34" charset="0"/>
                <a:ea typeface="Arial" pitchFamily="34" charset="-122"/>
                <a:cs typeface="Arial" pitchFamily="34" charset="-120"/>
              </a:rPr>
              <a:t>2</a:t>
            </a:r>
            <a:endParaRPr lang="en-US" sz="1600" dirty="0"/>
          </a:p>
        </p:txBody>
      </p:sp>
      <p:sp>
        <p:nvSpPr>
          <p:cNvPr id="21" name="Text 17"/>
          <p:cNvSpPr/>
          <p:nvPr/>
        </p:nvSpPr>
        <p:spPr>
          <a:xfrm>
            <a:off x="4241216" y="2796540"/>
            <a:ext cx="1525448" cy="365760"/>
          </a:xfrm>
          <a:prstGeom prst="rect">
            <a:avLst/>
          </a:prstGeom>
          <a:noFill/>
          <a:ln/>
        </p:spPr>
        <p:txBody>
          <a:bodyPr wrap="square" lIns="0" tIns="0" rIns="0" bIns="0" rtlCol="0" anchor="ctr"/>
          <a:lstStyle/>
          <a:p>
            <a:pPr indent="0" marL="0">
              <a:buNone/>
            </a:pPr>
            <a:r>
              <a:rPr lang="en-US" sz="1300" b="1" spc="200" kern="0" dirty="0">
                <a:solidFill>
                  <a:srgbClr val="F7E219"/>
                </a:solidFill>
                <a:latin typeface="Arial" pitchFamily="34" charset="0"/>
                <a:ea typeface="Arial" pitchFamily="34" charset="-122"/>
                <a:cs typeface="Arial" pitchFamily="34" charset="-120"/>
              </a:rPr>
              <a:t>COR</a:t>
            </a:r>
            <a:endParaRPr lang="en-US" sz="1300" dirty="0"/>
          </a:p>
        </p:txBody>
      </p:sp>
      <p:sp>
        <p:nvSpPr>
          <p:cNvPr id="22" name="Text 18"/>
          <p:cNvSpPr/>
          <p:nvPr/>
        </p:nvSpPr>
        <p:spPr>
          <a:xfrm>
            <a:off x="3692576" y="3390900"/>
            <a:ext cx="1982648" cy="914400"/>
          </a:xfrm>
          <a:prstGeom prst="rect">
            <a:avLst/>
          </a:prstGeom>
          <a:noFill/>
          <a:ln/>
        </p:spPr>
        <p:txBody>
          <a:bodyPr wrap="square" lIns="0" tIns="0" rIns="0" bIns="0" rtlCol="0" anchor="t"/>
          <a:lstStyle/>
          <a:p>
            <a:pPr indent="0" marL="0">
              <a:buNone/>
            </a:pPr>
            <a:r>
              <a:rPr lang="en-US" sz="1550" b="1" dirty="0">
                <a:solidFill>
                  <a:srgbClr val="F4F6FB"/>
                </a:solidFill>
                <a:latin typeface="Arial" pitchFamily="34" charset="0"/>
                <a:ea typeface="Arial" pitchFamily="34" charset="-122"/>
                <a:cs typeface="Arial" pitchFamily="34" charset="-120"/>
              </a:rPr>
              <a:t>Formulação que aprende com receitas antigas</a:t>
            </a:r>
            <a:endParaRPr lang="en-US" sz="1550" dirty="0"/>
          </a:p>
        </p:txBody>
      </p:sp>
      <p:sp>
        <p:nvSpPr>
          <p:cNvPr id="23" name="Text 19"/>
          <p:cNvSpPr/>
          <p:nvPr/>
        </p:nvSpPr>
        <p:spPr>
          <a:xfrm>
            <a:off x="3692576" y="4351020"/>
            <a:ext cx="1982648" cy="411480"/>
          </a:xfrm>
          <a:prstGeom prst="rect">
            <a:avLst/>
          </a:prstGeom>
          <a:noFill/>
          <a:ln/>
        </p:spPr>
        <p:txBody>
          <a:bodyPr wrap="square" lIns="0" tIns="0" rIns="0" bIns="0" rtlCol="0" anchor="t"/>
          <a:lstStyle/>
          <a:p>
            <a:pPr indent="0" marL="0">
              <a:buNone/>
            </a:pPr>
            <a:r>
              <a:rPr lang="en-US" sz="2200" b="1" dirty="0">
                <a:solidFill>
                  <a:srgbClr val="F7E219"/>
                </a:solidFill>
                <a:latin typeface="Arial" pitchFamily="34" charset="0"/>
                <a:ea typeface="Arial" pitchFamily="34" charset="-122"/>
                <a:cs typeface="Arial" pitchFamily="34" charset="-120"/>
              </a:rPr>
              <a:t>−30%</a:t>
            </a:r>
            <a:endParaRPr lang="en-US" sz="2200" dirty="0"/>
          </a:p>
        </p:txBody>
      </p:sp>
      <p:sp>
        <p:nvSpPr>
          <p:cNvPr id="24" name="Text 20"/>
          <p:cNvSpPr/>
          <p:nvPr/>
        </p:nvSpPr>
        <p:spPr>
          <a:xfrm>
            <a:off x="3692576" y="4808220"/>
            <a:ext cx="1982648" cy="678180"/>
          </a:xfrm>
          <a:prstGeom prst="rect">
            <a:avLst/>
          </a:prstGeom>
          <a:noFill/>
          <a:ln/>
        </p:spPr>
        <p:txBody>
          <a:bodyPr wrap="square" lIns="0" tIns="0" rIns="0" bIns="0" rtlCol="0" anchor="t"/>
          <a:lstStyle/>
          <a:p>
            <a:pPr indent="0" marL="0">
              <a:buNone/>
            </a:pPr>
            <a:r>
              <a:rPr lang="en-US" sz="1350" dirty="0">
                <a:solidFill>
                  <a:srgbClr val="93A1C0"/>
                </a:solidFill>
                <a:latin typeface="Arial" pitchFamily="34" charset="0"/>
                <a:ea typeface="Arial" pitchFamily="34" charset="-122"/>
                <a:cs typeface="Arial" pitchFamily="34" charset="-120"/>
              </a:rPr>
              <a:t>no tempo de desenvolvimento, em caso do fabricante</a:t>
            </a:r>
            <a:endParaRPr lang="en-US" sz="1350" dirty="0"/>
          </a:p>
        </p:txBody>
      </p:sp>
      <p:sp>
        <p:nvSpPr>
          <p:cNvPr id="25" name="Text 21"/>
          <p:cNvSpPr/>
          <p:nvPr/>
        </p:nvSpPr>
        <p:spPr>
          <a:xfrm>
            <a:off x="3692576" y="5532120"/>
            <a:ext cx="1982648" cy="256032"/>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Datacolor, 2026</a:t>
            </a:r>
            <a:endParaRPr lang="en-US" sz="1200" dirty="0"/>
          </a:p>
        </p:txBody>
      </p:sp>
      <p:sp>
        <p:nvSpPr>
          <p:cNvPr id="26" name="anim-esq-19"/>
          <p:cNvSpPr/>
          <p:nvPr/>
        </p:nvSpPr>
        <p:spPr>
          <a:xfrm>
            <a:off x="5967832" y="4109466"/>
            <a:ext cx="256032" cy="292608"/>
          </a:xfrm>
          <a:prstGeom prst="rightArrow">
            <a:avLst/>
          </a:prstGeom>
          <a:solidFill>
            <a:srgbClr val="F7E219"/>
          </a:solidFill>
          <a:ln w="12700">
            <a:solidFill>
              <a:srgbClr val="F7E219"/>
            </a:solidFill>
            <a:prstDash val="solid"/>
          </a:ln>
        </p:spPr>
      </p:sp>
      <p:sp>
        <p:nvSpPr>
          <p:cNvPr id="27" name="Shape 23"/>
          <p:cNvSpPr/>
          <p:nvPr/>
        </p:nvSpPr>
        <p:spPr>
          <a:xfrm>
            <a:off x="6287872" y="2522220"/>
            <a:ext cx="2439848" cy="3467100"/>
          </a:xfrm>
          <a:prstGeom prst="roundRect">
            <a:avLst>
              <a:gd name="adj" fmla="val 2998"/>
            </a:avLst>
          </a:prstGeom>
          <a:solidFill>
            <a:srgbClr val="0E1A36"/>
          </a:solidFill>
          <a:ln w="9525">
            <a:solidFill>
              <a:srgbClr val="22325A"/>
            </a:solidFill>
            <a:prstDash val="solid"/>
          </a:ln>
        </p:spPr>
      </p:sp>
      <p:sp>
        <p:nvSpPr>
          <p:cNvPr id="28" name="Shape 24"/>
          <p:cNvSpPr/>
          <p:nvPr/>
        </p:nvSpPr>
        <p:spPr>
          <a:xfrm>
            <a:off x="6516472" y="2750820"/>
            <a:ext cx="457200" cy="457200"/>
          </a:xfrm>
          <a:prstGeom prst="ellipse">
            <a:avLst/>
          </a:prstGeom>
          <a:solidFill>
            <a:srgbClr val="013187"/>
          </a:solidFill>
          <a:ln w="12700">
            <a:solidFill>
              <a:srgbClr val="F7E219"/>
            </a:solidFill>
            <a:prstDash val="solid"/>
          </a:ln>
        </p:spPr>
      </p:sp>
      <p:sp>
        <p:nvSpPr>
          <p:cNvPr id="29" name="Text 25"/>
          <p:cNvSpPr/>
          <p:nvPr/>
        </p:nvSpPr>
        <p:spPr>
          <a:xfrm>
            <a:off x="6516472" y="2750820"/>
            <a:ext cx="457200" cy="457200"/>
          </a:xfrm>
          <a:prstGeom prst="rect">
            <a:avLst/>
          </a:prstGeom>
          <a:noFill/>
          <a:ln/>
        </p:spPr>
        <p:txBody>
          <a:bodyPr wrap="square" lIns="0" tIns="0" rIns="0" bIns="0" rtlCol="0" anchor="ctr"/>
          <a:lstStyle/>
          <a:p>
            <a:pPr algn="ctr" indent="0" marL="0">
              <a:buNone/>
            </a:pPr>
            <a:r>
              <a:rPr lang="en-US" sz="1600" b="1" dirty="0">
                <a:solidFill>
                  <a:srgbClr val="F7E219"/>
                </a:solidFill>
                <a:latin typeface="Arial" pitchFamily="34" charset="0"/>
                <a:ea typeface="Arial" pitchFamily="34" charset="-122"/>
                <a:cs typeface="Arial" pitchFamily="34" charset="-120"/>
              </a:rPr>
              <a:t>3</a:t>
            </a:r>
            <a:endParaRPr lang="en-US" sz="1600" dirty="0"/>
          </a:p>
        </p:txBody>
      </p:sp>
      <p:sp>
        <p:nvSpPr>
          <p:cNvPr id="30" name="Text 26"/>
          <p:cNvSpPr/>
          <p:nvPr/>
        </p:nvSpPr>
        <p:spPr>
          <a:xfrm>
            <a:off x="7065112" y="2796540"/>
            <a:ext cx="1525448" cy="365760"/>
          </a:xfrm>
          <a:prstGeom prst="rect">
            <a:avLst/>
          </a:prstGeom>
          <a:noFill/>
          <a:ln/>
        </p:spPr>
        <p:txBody>
          <a:bodyPr wrap="square" lIns="0" tIns="0" rIns="0" bIns="0" rtlCol="0" anchor="ctr"/>
          <a:lstStyle/>
          <a:p>
            <a:pPr indent="0" marL="0">
              <a:buNone/>
            </a:pPr>
            <a:r>
              <a:rPr lang="en-US" sz="1300" b="1" spc="200" kern="0" dirty="0">
                <a:solidFill>
                  <a:srgbClr val="F7E219"/>
                </a:solidFill>
                <a:latin typeface="Arial" pitchFamily="34" charset="0"/>
                <a:ea typeface="Arial" pitchFamily="34" charset="-122"/>
                <a:cs typeface="Arial" pitchFamily="34" charset="-120"/>
              </a:rPr>
              <a:t>CONFECÇÃO</a:t>
            </a:r>
            <a:endParaRPr lang="en-US" sz="1300" dirty="0"/>
          </a:p>
        </p:txBody>
      </p:sp>
      <p:sp>
        <p:nvSpPr>
          <p:cNvPr id="31" name="Text 27"/>
          <p:cNvSpPr/>
          <p:nvPr/>
        </p:nvSpPr>
        <p:spPr>
          <a:xfrm>
            <a:off x="6516472" y="3390900"/>
            <a:ext cx="1982648" cy="914400"/>
          </a:xfrm>
          <a:prstGeom prst="rect">
            <a:avLst/>
          </a:prstGeom>
          <a:noFill/>
          <a:ln/>
        </p:spPr>
        <p:txBody>
          <a:bodyPr wrap="square" lIns="0" tIns="0" rIns="0" bIns="0" rtlCol="0" anchor="t"/>
          <a:lstStyle/>
          <a:p>
            <a:pPr indent="0" marL="0">
              <a:buNone/>
            </a:pPr>
            <a:r>
              <a:rPr lang="en-US" sz="1550" b="1" dirty="0">
                <a:solidFill>
                  <a:srgbClr val="F4F6FB"/>
                </a:solidFill>
                <a:latin typeface="Arial" pitchFamily="34" charset="0"/>
                <a:ea typeface="Arial" pitchFamily="34" charset="-122"/>
                <a:cs typeface="Arial" pitchFamily="34" charset="-120"/>
              </a:rPr>
              <a:t>Robô com visão computacional manuseia tecido</a:t>
            </a:r>
            <a:endParaRPr lang="en-US" sz="1550" dirty="0"/>
          </a:p>
        </p:txBody>
      </p:sp>
      <p:sp>
        <p:nvSpPr>
          <p:cNvPr id="32" name="Text 28"/>
          <p:cNvSpPr/>
          <p:nvPr/>
        </p:nvSpPr>
        <p:spPr>
          <a:xfrm>
            <a:off x="6516472" y="4351020"/>
            <a:ext cx="1982648" cy="411480"/>
          </a:xfrm>
          <a:prstGeom prst="rect">
            <a:avLst/>
          </a:prstGeom>
          <a:noFill/>
          <a:ln/>
        </p:spPr>
        <p:txBody>
          <a:bodyPr wrap="square" lIns="0" tIns="0" rIns="0" bIns="0" rtlCol="0" anchor="t"/>
          <a:lstStyle/>
          <a:p>
            <a:pPr indent="0" marL="0">
              <a:buNone/>
            </a:pPr>
            <a:r>
              <a:rPr lang="en-US" sz="2200" b="1" dirty="0">
                <a:solidFill>
                  <a:srgbClr val="F7E219"/>
                </a:solidFill>
                <a:latin typeface="Arial" pitchFamily="34" charset="0"/>
                <a:ea typeface="Arial" pitchFamily="34" charset="-122"/>
                <a:cs typeface="Arial" pitchFamily="34" charset="-120"/>
              </a:rPr>
              <a:t>até 30%</a:t>
            </a:r>
            <a:endParaRPr lang="en-US" sz="2200" dirty="0"/>
          </a:p>
        </p:txBody>
      </p:sp>
      <p:sp>
        <p:nvSpPr>
          <p:cNvPr id="33" name="Text 29"/>
          <p:cNvSpPr/>
          <p:nvPr/>
        </p:nvSpPr>
        <p:spPr>
          <a:xfrm>
            <a:off x="6516472" y="4808220"/>
            <a:ext cx="1982648" cy="678180"/>
          </a:xfrm>
          <a:prstGeom prst="rect">
            <a:avLst/>
          </a:prstGeom>
          <a:noFill/>
          <a:ln/>
        </p:spPr>
        <p:txBody>
          <a:bodyPr wrap="square" lIns="0" tIns="0" rIns="0" bIns="0" rtlCol="0" anchor="t"/>
          <a:lstStyle/>
          <a:p>
            <a:pPr indent="0" marL="0">
              <a:buNone/>
            </a:pPr>
            <a:r>
              <a:rPr lang="en-US" sz="1350" dirty="0">
                <a:solidFill>
                  <a:srgbClr val="93A1C0"/>
                </a:solidFill>
                <a:latin typeface="Arial" pitchFamily="34" charset="0"/>
                <a:ea typeface="Arial" pitchFamily="34" charset="-122"/>
                <a:cs typeface="Arial" pitchFamily="34" charset="-120"/>
              </a:rPr>
              <a:t>mais eficiência, segundo o fabricante</a:t>
            </a:r>
            <a:endParaRPr lang="en-US" sz="1350" dirty="0"/>
          </a:p>
        </p:txBody>
      </p:sp>
      <p:sp>
        <p:nvSpPr>
          <p:cNvPr id="34" name="Text 30"/>
          <p:cNvSpPr/>
          <p:nvPr/>
        </p:nvSpPr>
        <p:spPr>
          <a:xfrm>
            <a:off x="6516472" y="5532120"/>
            <a:ext cx="1982648" cy="256032"/>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Silmaq, Febratex 2026</a:t>
            </a:r>
            <a:endParaRPr lang="en-US" sz="1200" dirty="0"/>
          </a:p>
        </p:txBody>
      </p:sp>
      <p:sp>
        <p:nvSpPr>
          <p:cNvPr id="35" name="anim-esq-20"/>
          <p:cNvSpPr/>
          <p:nvPr/>
        </p:nvSpPr>
        <p:spPr>
          <a:xfrm>
            <a:off x="8791727" y="4109466"/>
            <a:ext cx="256032" cy="292608"/>
          </a:xfrm>
          <a:prstGeom prst="rightArrow">
            <a:avLst/>
          </a:prstGeom>
          <a:solidFill>
            <a:srgbClr val="F7E219"/>
          </a:solidFill>
          <a:ln w="12700">
            <a:solidFill>
              <a:srgbClr val="F7E219"/>
            </a:solidFill>
            <a:prstDash val="solid"/>
          </a:ln>
        </p:spPr>
      </p:sp>
      <p:sp>
        <p:nvSpPr>
          <p:cNvPr id="36" name="Shape 32"/>
          <p:cNvSpPr/>
          <p:nvPr/>
        </p:nvSpPr>
        <p:spPr>
          <a:xfrm>
            <a:off x="9111767" y="2522220"/>
            <a:ext cx="2439848" cy="3467100"/>
          </a:xfrm>
          <a:prstGeom prst="roundRect">
            <a:avLst>
              <a:gd name="adj" fmla="val 2998"/>
            </a:avLst>
          </a:prstGeom>
          <a:solidFill>
            <a:srgbClr val="0E1A36"/>
          </a:solidFill>
          <a:ln w="19050">
            <a:solidFill>
              <a:srgbClr val="F7E219"/>
            </a:solidFill>
            <a:prstDash val="solid"/>
          </a:ln>
        </p:spPr>
      </p:sp>
      <p:sp>
        <p:nvSpPr>
          <p:cNvPr id="37" name="Shape 33"/>
          <p:cNvSpPr/>
          <p:nvPr/>
        </p:nvSpPr>
        <p:spPr>
          <a:xfrm>
            <a:off x="9340367" y="2750820"/>
            <a:ext cx="457200" cy="457200"/>
          </a:xfrm>
          <a:prstGeom prst="ellipse">
            <a:avLst/>
          </a:prstGeom>
          <a:solidFill>
            <a:srgbClr val="013187"/>
          </a:solidFill>
          <a:ln w="12700">
            <a:solidFill>
              <a:srgbClr val="F7E219"/>
            </a:solidFill>
            <a:prstDash val="solid"/>
          </a:ln>
        </p:spPr>
      </p:sp>
      <p:sp>
        <p:nvSpPr>
          <p:cNvPr id="38" name="Text 34"/>
          <p:cNvSpPr/>
          <p:nvPr/>
        </p:nvSpPr>
        <p:spPr>
          <a:xfrm>
            <a:off x="9340367" y="2750820"/>
            <a:ext cx="457200" cy="457200"/>
          </a:xfrm>
          <a:prstGeom prst="rect">
            <a:avLst/>
          </a:prstGeom>
          <a:noFill/>
          <a:ln/>
        </p:spPr>
        <p:txBody>
          <a:bodyPr wrap="square" lIns="0" tIns="0" rIns="0" bIns="0" rtlCol="0" anchor="ctr"/>
          <a:lstStyle/>
          <a:p>
            <a:pPr algn="ctr" indent="0" marL="0">
              <a:buNone/>
            </a:pPr>
            <a:r>
              <a:rPr lang="en-US" sz="1600" b="1" dirty="0">
                <a:solidFill>
                  <a:srgbClr val="F7E219"/>
                </a:solidFill>
                <a:latin typeface="Arial" pitchFamily="34" charset="0"/>
                <a:ea typeface="Arial" pitchFamily="34" charset="-122"/>
                <a:cs typeface="Arial" pitchFamily="34" charset="-120"/>
              </a:rPr>
              <a:t>4</a:t>
            </a:r>
            <a:endParaRPr lang="en-US" sz="1600" dirty="0"/>
          </a:p>
        </p:txBody>
      </p:sp>
      <p:sp>
        <p:nvSpPr>
          <p:cNvPr id="39" name="Text 35"/>
          <p:cNvSpPr/>
          <p:nvPr/>
        </p:nvSpPr>
        <p:spPr>
          <a:xfrm>
            <a:off x="9889007" y="2796540"/>
            <a:ext cx="1525448" cy="365760"/>
          </a:xfrm>
          <a:prstGeom prst="rect">
            <a:avLst/>
          </a:prstGeom>
          <a:noFill/>
          <a:ln/>
        </p:spPr>
        <p:txBody>
          <a:bodyPr wrap="square" lIns="0" tIns="0" rIns="0" bIns="0" rtlCol="0" anchor="ctr"/>
          <a:lstStyle/>
          <a:p>
            <a:pPr indent="0" marL="0">
              <a:buNone/>
            </a:pPr>
            <a:r>
              <a:rPr lang="en-US" sz="1300" b="1" spc="200" kern="0" dirty="0">
                <a:solidFill>
                  <a:srgbClr val="F7E219"/>
                </a:solidFill>
                <a:latin typeface="Arial" pitchFamily="34" charset="0"/>
                <a:ea typeface="Arial" pitchFamily="34" charset="-122"/>
                <a:cs typeface="Arial" pitchFamily="34" charset="-120"/>
              </a:rPr>
              <a:t>ESTAMPARIA</a:t>
            </a:r>
            <a:endParaRPr lang="en-US" sz="1300" dirty="0"/>
          </a:p>
        </p:txBody>
      </p:sp>
      <p:sp>
        <p:nvSpPr>
          <p:cNvPr id="40" name="Text 36"/>
          <p:cNvSpPr/>
          <p:nvPr/>
        </p:nvSpPr>
        <p:spPr>
          <a:xfrm>
            <a:off x="9340367" y="3390900"/>
            <a:ext cx="1982648" cy="914400"/>
          </a:xfrm>
          <a:prstGeom prst="rect">
            <a:avLst/>
          </a:prstGeom>
          <a:noFill/>
          <a:ln/>
        </p:spPr>
        <p:txBody>
          <a:bodyPr wrap="square" lIns="0" tIns="0" rIns="0" bIns="0" rtlCol="0" anchor="t"/>
          <a:lstStyle/>
          <a:p>
            <a:pPr indent="0" marL="0">
              <a:buNone/>
            </a:pPr>
            <a:r>
              <a:rPr lang="en-US" sz="1550" b="1" dirty="0">
                <a:solidFill>
                  <a:srgbClr val="F4F6FB"/>
                </a:solidFill>
                <a:latin typeface="Arial" pitchFamily="34" charset="0"/>
                <a:ea typeface="Arial" pitchFamily="34" charset="-122"/>
                <a:cs typeface="Arial" pitchFamily="34" charset="-120"/>
              </a:rPr>
              <a:t>Arte criada com IA e impressa na hora</a:t>
            </a:r>
            <a:endParaRPr lang="en-US" sz="1550" dirty="0"/>
          </a:p>
        </p:txBody>
      </p:sp>
      <p:sp>
        <p:nvSpPr>
          <p:cNvPr id="41" name="Text 37"/>
          <p:cNvSpPr/>
          <p:nvPr/>
        </p:nvSpPr>
        <p:spPr>
          <a:xfrm>
            <a:off x="9340367" y="4351020"/>
            <a:ext cx="1982648" cy="411480"/>
          </a:xfrm>
          <a:prstGeom prst="rect">
            <a:avLst/>
          </a:prstGeom>
          <a:noFill/>
          <a:ln/>
        </p:spPr>
        <p:txBody>
          <a:bodyPr wrap="square" lIns="0" tIns="0" rIns="0" bIns="0" rtlCol="0" anchor="t"/>
          <a:lstStyle/>
          <a:p>
            <a:pPr indent="0" marL="0">
              <a:buNone/>
            </a:pPr>
            <a:r>
              <a:rPr lang="en-US" sz="2200" b="1" dirty="0">
                <a:solidFill>
                  <a:srgbClr val="F7E219"/>
                </a:solidFill>
                <a:latin typeface="Arial" pitchFamily="34" charset="0"/>
                <a:ea typeface="Arial" pitchFamily="34" charset="-122"/>
                <a:cs typeface="Arial" pitchFamily="34" charset="-120"/>
              </a:rPr>
              <a:t>Gemini + DTF</a:t>
            </a:r>
            <a:endParaRPr lang="en-US" sz="2200" dirty="0"/>
          </a:p>
        </p:txBody>
      </p:sp>
      <p:sp>
        <p:nvSpPr>
          <p:cNvPr id="42" name="Text 38"/>
          <p:cNvSpPr/>
          <p:nvPr/>
        </p:nvSpPr>
        <p:spPr>
          <a:xfrm>
            <a:off x="9340367" y="4808220"/>
            <a:ext cx="1982648" cy="678180"/>
          </a:xfrm>
          <a:prstGeom prst="rect">
            <a:avLst/>
          </a:prstGeom>
          <a:noFill/>
          <a:ln/>
        </p:spPr>
        <p:txBody>
          <a:bodyPr wrap="square" lIns="0" tIns="0" rIns="0" bIns="0" rtlCol="0" anchor="t"/>
          <a:lstStyle/>
          <a:p>
            <a:pPr indent="0" marL="0">
              <a:buNone/>
            </a:pPr>
            <a:r>
              <a:rPr lang="en-US" sz="1350" dirty="0">
                <a:solidFill>
                  <a:srgbClr val="93A1C0"/>
                </a:solidFill>
                <a:latin typeface="Arial" pitchFamily="34" charset="0"/>
                <a:ea typeface="Arial" pitchFamily="34" charset="-122"/>
                <a:cs typeface="Arial" pitchFamily="34" charset="-120"/>
              </a:rPr>
              <a:t>camiseta pronta no evento</a:t>
            </a:r>
            <a:endParaRPr lang="en-US" sz="1350" dirty="0"/>
          </a:p>
        </p:txBody>
      </p:sp>
      <p:sp>
        <p:nvSpPr>
          <p:cNvPr id="43" name="Text 39"/>
          <p:cNvSpPr/>
          <p:nvPr/>
        </p:nvSpPr>
        <p:spPr>
          <a:xfrm>
            <a:off x="9340367" y="5532120"/>
            <a:ext cx="1982648" cy="256032"/>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Mimaki, 2026</a:t>
            </a:r>
            <a:endParaRPr lang="en-US" sz="1200" dirty="0"/>
          </a:p>
        </p:txBody>
      </p:sp>
      <p:sp>
        <p:nvSpPr>
          <p:cNvPr id="44" name="Text 40"/>
          <p:cNvSpPr/>
          <p:nvPr/>
        </p:nvSpPr>
        <p:spPr>
          <a:xfrm>
            <a:off x="640080" y="6355080"/>
            <a:ext cx="10911535" cy="274320"/>
          </a:xfrm>
          <a:prstGeom prst="rect">
            <a:avLst/>
          </a:prstGeom>
          <a:noFill/>
          <a:ln/>
        </p:spPr>
        <p:txBody>
          <a:bodyPr wrap="square" lIns="0" tIns="0" rIns="0" bIns="0" rtlCol="0" anchor="ctr"/>
          <a:lstStyle/>
          <a:p>
            <a:pPr indent="0" marL="0">
              <a:buNone/>
            </a:pPr>
            <a:r>
              <a:rPr lang="en-US" sz="1050" dirty="0">
                <a:solidFill>
                  <a:srgbClr val="93A1C0"/>
                </a:solidFill>
                <a:latin typeface="Arial" pitchFamily="34" charset="0"/>
                <a:ea typeface="Arial" pitchFamily="34" charset="-122"/>
                <a:cs typeface="Arial" pitchFamily="34" charset="-120"/>
              </a:rPr>
              <a:t>Números de ganho informados pelos próprios fabricantes.</a:t>
            </a:r>
            <a:endParaRPr lang="en-US" sz="10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23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23 · A INDÚSTRIA JÁ USA</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A indústria brasileira mais que dobrou o uso de IA.</a:t>
            </a:r>
            <a:endParaRPr lang="en-US" sz="3400" dirty="0"/>
          </a:p>
        </p:txBody>
      </p:sp>
      <p:sp>
        <p:nvSpPr>
          <p:cNvPr id="9" name="Shape 5"/>
          <p:cNvSpPr/>
          <p:nvPr/>
        </p:nvSpPr>
        <p:spPr>
          <a:xfrm>
            <a:off x="640080" y="2522220"/>
            <a:ext cx="6766560" cy="3467100"/>
          </a:xfrm>
          <a:prstGeom prst="roundRect">
            <a:avLst>
              <a:gd name="adj" fmla="val 2110"/>
            </a:avLst>
          </a:prstGeom>
          <a:solidFill>
            <a:srgbClr val="0E1A36"/>
          </a:solidFill>
          <a:ln w="9525">
            <a:solidFill>
              <a:srgbClr val="22325A"/>
            </a:solidFill>
            <a:prstDash val="solid"/>
          </a:ln>
        </p:spPr>
      </p:sp>
      <p:sp>
        <p:nvSpPr>
          <p:cNvPr id="10" name="Text 6"/>
          <p:cNvSpPr/>
          <p:nvPr/>
        </p:nvSpPr>
        <p:spPr>
          <a:xfrm>
            <a:off x="914400" y="2750820"/>
            <a:ext cx="6217920" cy="274320"/>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INDÚSTRIA BRASILEIRA USANDO IA</a:t>
            </a:r>
            <a:endParaRPr lang="en-US" sz="1200" dirty="0"/>
          </a:p>
        </p:txBody>
      </p:sp>
      <p:sp>
        <p:nvSpPr>
          <p:cNvPr id="11" name="Text 7"/>
          <p:cNvSpPr/>
          <p:nvPr/>
        </p:nvSpPr>
        <p:spPr>
          <a:xfrm>
            <a:off x="914400" y="5532120"/>
            <a:ext cx="6217920" cy="256032"/>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IBGE, Pintec Semestral, 2025 · empresas com 100 ou mais pessoas</a:t>
            </a:r>
            <a:endParaRPr lang="en-US" sz="1200" dirty="0"/>
          </a:p>
        </p:txBody>
      </p:sp>
      <p:sp>
        <p:nvSpPr>
          <p:cNvPr id="12" name="Text 8"/>
          <p:cNvSpPr/>
          <p:nvPr/>
        </p:nvSpPr>
        <p:spPr>
          <a:xfrm>
            <a:off x="914400" y="3162300"/>
            <a:ext cx="1188720" cy="329184"/>
          </a:xfrm>
          <a:prstGeom prst="rect">
            <a:avLst/>
          </a:prstGeom>
          <a:noFill/>
          <a:ln/>
        </p:spPr>
        <p:txBody>
          <a:bodyPr wrap="square" lIns="0" tIns="0" rIns="0" bIns="0" rtlCol="0" anchor="ctr"/>
          <a:lstStyle/>
          <a:p>
            <a:pPr indent="0" marL="0">
              <a:buNone/>
            </a:pPr>
            <a:r>
              <a:rPr lang="en-US" sz="1500" dirty="0">
                <a:solidFill>
                  <a:srgbClr val="93A1C0"/>
                </a:solidFill>
                <a:latin typeface="Arial" pitchFamily="34" charset="0"/>
                <a:ea typeface="Arial" pitchFamily="34" charset="-122"/>
                <a:cs typeface="Arial" pitchFamily="34" charset="-120"/>
              </a:rPr>
              <a:t>2022</a:t>
            </a:r>
            <a:endParaRPr lang="en-US" sz="1500" dirty="0"/>
          </a:p>
        </p:txBody>
      </p:sp>
      <p:sp>
        <p:nvSpPr>
          <p:cNvPr id="13" name="anim-esq-21"/>
          <p:cNvSpPr/>
          <p:nvPr/>
        </p:nvSpPr>
        <p:spPr>
          <a:xfrm>
            <a:off x="2148840" y="3162300"/>
            <a:ext cx="724376" cy="329184"/>
          </a:xfrm>
          <a:prstGeom prst="rect">
            <a:avLst/>
          </a:prstGeom>
          <a:solidFill>
            <a:srgbClr val="5B78C4"/>
          </a:solidFill>
          <a:ln w="12700">
            <a:solidFill>
              <a:srgbClr val="5B78C4"/>
            </a:solidFill>
            <a:prstDash val="solid"/>
          </a:ln>
        </p:spPr>
      </p:sp>
      <p:sp>
        <p:nvSpPr>
          <p:cNvPr id="14" name="Text 10"/>
          <p:cNvSpPr/>
          <p:nvPr/>
        </p:nvSpPr>
        <p:spPr>
          <a:xfrm>
            <a:off x="3010376" y="3162300"/>
            <a:ext cx="2011680" cy="329184"/>
          </a:xfrm>
          <a:prstGeom prst="rect">
            <a:avLst/>
          </a:prstGeom>
          <a:noFill/>
          <a:ln/>
        </p:spPr>
        <p:txBody>
          <a:bodyPr wrap="square" lIns="0" tIns="0" rIns="0" bIns="0" rtlCol="0" anchor="ctr"/>
          <a:lstStyle/>
          <a:p>
            <a:pPr indent="0" marL="0">
              <a:buNone/>
            </a:pPr>
            <a:r>
              <a:rPr lang="en-US" sz="2000" b="1" dirty="0">
                <a:solidFill>
                  <a:srgbClr val="F4F6FB"/>
                </a:solidFill>
                <a:latin typeface="Arial" pitchFamily="34" charset="0"/>
                <a:ea typeface="Arial" pitchFamily="34" charset="-122"/>
                <a:cs typeface="Arial" pitchFamily="34" charset="-120"/>
              </a:rPr>
              <a:t>16,9%</a:t>
            </a:r>
            <a:endParaRPr lang="en-US" sz="2000" dirty="0"/>
          </a:p>
        </p:txBody>
      </p:sp>
      <p:sp>
        <p:nvSpPr>
          <p:cNvPr id="15" name="Text 11"/>
          <p:cNvSpPr/>
          <p:nvPr/>
        </p:nvSpPr>
        <p:spPr>
          <a:xfrm>
            <a:off x="914400" y="3619500"/>
            <a:ext cx="1188720" cy="329184"/>
          </a:xfrm>
          <a:prstGeom prst="rect">
            <a:avLst/>
          </a:prstGeom>
          <a:noFill/>
          <a:ln/>
        </p:spPr>
        <p:txBody>
          <a:bodyPr wrap="square" lIns="0" tIns="0" rIns="0" bIns="0" rtlCol="0" anchor="ctr"/>
          <a:lstStyle/>
          <a:p>
            <a:pPr indent="0" marL="0">
              <a:buNone/>
            </a:pPr>
            <a:r>
              <a:rPr lang="en-US" sz="1500" dirty="0">
                <a:solidFill>
                  <a:srgbClr val="93A1C0"/>
                </a:solidFill>
                <a:latin typeface="Arial" pitchFamily="34" charset="0"/>
                <a:ea typeface="Arial" pitchFamily="34" charset="-122"/>
                <a:cs typeface="Arial" pitchFamily="34" charset="-120"/>
              </a:rPr>
              <a:t>2024</a:t>
            </a:r>
            <a:endParaRPr lang="en-US" sz="1500" dirty="0"/>
          </a:p>
        </p:txBody>
      </p:sp>
      <p:sp>
        <p:nvSpPr>
          <p:cNvPr id="16" name="anim-esq-22"/>
          <p:cNvSpPr/>
          <p:nvPr/>
        </p:nvSpPr>
        <p:spPr>
          <a:xfrm>
            <a:off x="2148840" y="3619500"/>
            <a:ext cx="1795939" cy="329184"/>
          </a:xfrm>
          <a:prstGeom prst="rect">
            <a:avLst/>
          </a:prstGeom>
          <a:solidFill>
            <a:srgbClr val="F7E219"/>
          </a:solidFill>
          <a:ln w="12700">
            <a:solidFill>
              <a:srgbClr val="F7E219"/>
            </a:solidFill>
            <a:prstDash val="solid"/>
          </a:ln>
        </p:spPr>
      </p:sp>
      <p:sp>
        <p:nvSpPr>
          <p:cNvPr id="17" name="Text 13"/>
          <p:cNvSpPr/>
          <p:nvPr/>
        </p:nvSpPr>
        <p:spPr>
          <a:xfrm>
            <a:off x="4081939" y="3619500"/>
            <a:ext cx="2011680" cy="329184"/>
          </a:xfrm>
          <a:prstGeom prst="rect">
            <a:avLst/>
          </a:prstGeom>
          <a:noFill/>
          <a:ln/>
        </p:spPr>
        <p:txBody>
          <a:bodyPr wrap="square" lIns="0" tIns="0" rIns="0" bIns="0" rtlCol="0" anchor="ctr"/>
          <a:lstStyle/>
          <a:p>
            <a:pPr indent="0" marL="0">
              <a:buNone/>
            </a:pPr>
            <a:r>
              <a:rPr lang="en-US" sz="2000" b="1" dirty="0">
                <a:solidFill>
                  <a:srgbClr val="F7E219"/>
                </a:solidFill>
                <a:latin typeface="Arial" pitchFamily="34" charset="0"/>
                <a:ea typeface="Arial" pitchFamily="34" charset="-122"/>
                <a:cs typeface="Arial" pitchFamily="34" charset="-120"/>
              </a:rPr>
              <a:t>41,9%</a:t>
            </a:r>
            <a:endParaRPr lang="en-US" sz="2000" dirty="0"/>
          </a:p>
        </p:txBody>
      </p:sp>
      <p:sp>
        <p:nvSpPr>
          <p:cNvPr id="18" name="Text 14"/>
          <p:cNvSpPr/>
          <p:nvPr/>
        </p:nvSpPr>
        <p:spPr>
          <a:xfrm>
            <a:off x="914400" y="4122420"/>
            <a:ext cx="2743200" cy="256032"/>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O QUE TRAVA</a:t>
            </a:r>
            <a:endParaRPr lang="en-US" sz="1200" dirty="0"/>
          </a:p>
        </p:txBody>
      </p:sp>
      <p:sp>
        <p:nvSpPr>
          <p:cNvPr id="19" name="Text 15"/>
          <p:cNvSpPr/>
          <p:nvPr/>
        </p:nvSpPr>
        <p:spPr>
          <a:xfrm>
            <a:off x="914400" y="4460748"/>
            <a:ext cx="1188720" cy="329184"/>
          </a:xfrm>
          <a:prstGeom prst="rect">
            <a:avLst/>
          </a:prstGeom>
          <a:noFill/>
          <a:ln/>
        </p:spPr>
        <p:txBody>
          <a:bodyPr wrap="square" lIns="0" tIns="0" rIns="0" bIns="0" rtlCol="0" anchor="ctr"/>
          <a:lstStyle/>
          <a:p>
            <a:pPr indent="0" marL="0">
              <a:buNone/>
            </a:pPr>
            <a:r>
              <a:rPr lang="en-US" sz="1500" dirty="0">
                <a:solidFill>
                  <a:srgbClr val="93A1C0"/>
                </a:solidFill>
                <a:latin typeface="Arial" pitchFamily="34" charset="0"/>
                <a:ea typeface="Arial" pitchFamily="34" charset="-122"/>
                <a:cs typeface="Arial" pitchFamily="34" charset="-120"/>
              </a:rPr>
              <a:t>Custo</a:t>
            </a:r>
            <a:endParaRPr lang="en-US" sz="1500" dirty="0"/>
          </a:p>
        </p:txBody>
      </p:sp>
      <p:sp>
        <p:nvSpPr>
          <p:cNvPr id="20" name="anim-esq-23"/>
          <p:cNvSpPr/>
          <p:nvPr/>
        </p:nvSpPr>
        <p:spPr>
          <a:xfrm>
            <a:off x="2148840" y="4460748"/>
            <a:ext cx="3368993" cy="329184"/>
          </a:xfrm>
          <a:prstGeom prst="rect">
            <a:avLst/>
          </a:prstGeom>
          <a:solidFill>
            <a:srgbClr val="FF8A3D"/>
          </a:solidFill>
          <a:ln w="12700">
            <a:solidFill>
              <a:srgbClr val="FF8A3D"/>
            </a:solidFill>
            <a:prstDash val="solid"/>
          </a:ln>
        </p:spPr>
      </p:sp>
      <p:sp>
        <p:nvSpPr>
          <p:cNvPr id="21" name="Text 17"/>
          <p:cNvSpPr/>
          <p:nvPr/>
        </p:nvSpPr>
        <p:spPr>
          <a:xfrm>
            <a:off x="5654993" y="4460748"/>
            <a:ext cx="2011680" cy="329184"/>
          </a:xfrm>
          <a:prstGeom prst="rect">
            <a:avLst/>
          </a:prstGeom>
          <a:noFill/>
          <a:ln/>
        </p:spPr>
        <p:txBody>
          <a:bodyPr wrap="square" lIns="0" tIns="0" rIns="0" bIns="0" rtlCol="0" anchor="ctr"/>
          <a:lstStyle/>
          <a:p>
            <a:pPr indent="0" marL="0">
              <a:buNone/>
            </a:pPr>
            <a:r>
              <a:rPr lang="en-US" sz="2000" b="1" dirty="0">
                <a:solidFill>
                  <a:srgbClr val="F4F6FB"/>
                </a:solidFill>
                <a:latin typeface="Arial" pitchFamily="34" charset="0"/>
                <a:ea typeface="Arial" pitchFamily="34" charset="-122"/>
                <a:cs typeface="Arial" pitchFamily="34" charset="-120"/>
              </a:rPr>
              <a:t>78,6%</a:t>
            </a:r>
            <a:endParaRPr lang="en-US" sz="2000" dirty="0"/>
          </a:p>
        </p:txBody>
      </p:sp>
      <p:sp>
        <p:nvSpPr>
          <p:cNvPr id="22" name="Text 18"/>
          <p:cNvSpPr/>
          <p:nvPr/>
        </p:nvSpPr>
        <p:spPr>
          <a:xfrm>
            <a:off x="914400" y="4917948"/>
            <a:ext cx="1188720" cy="329184"/>
          </a:xfrm>
          <a:prstGeom prst="rect">
            <a:avLst/>
          </a:prstGeom>
          <a:noFill/>
          <a:ln/>
        </p:spPr>
        <p:txBody>
          <a:bodyPr wrap="square" lIns="0" tIns="0" rIns="0" bIns="0" rtlCol="0" anchor="ctr"/>
          <a:lstStyle/>
          <a:p>
            <a:pPr indent="0" marL="0">
              <a:buNone/>
            </a:pPr>
            <a:r>
              <a:rPr lang="en-US" sz="1500" dirty="0">
                <a:solidFill>
                  <a:srgbClr val="93A1C0"/>
                </a:solidFill>
                <a:latin typeface="Arial" pitchFamily="34" charset="0"/>
                <a:ea typeface="Arial" pitchFamily="34" charset="-122"/>
                <a:cs typeface="Arial" pitchFamily="34" charset="-120"/>
              </a:rPr>
              <a:t>Equipe</a:t>
            </a:r>
            <a:endParaRPr lang="en-US" sz="1500" dirty="0"/>
          </a:p>
        </p:txBody>
      </p:sp>
      <p:sp>
        <p:nvSpPr>
          <p:cNvPr id="23" name="anim-esq-24"/>
          <p:cNvSpPr/>
          <p:nvPr/>
        </p:nvSpPr>
        <p:spPr>
          <a:xfrm>
            <a:off x="2148840" y="4917948"/>
            <a:ext cx="2597468" cy="329184"/>
          </a:xfrm>
          <a:prstGeom prst="rect">
            <a:avLst/>
          </a:prstGeom>
          <a:solidFill>
            <a:srgbClr val="FF5A60"/>
          </a:solidFill>
          <a:ln w="12700">
            <a:solidFill>
              <a:srgbClr val="FF5A60"/>
            </a:solidFill>
            <a:prstDash val="solid"/>
          </a:ln>
        </p:spPr>
      </p:sp>
      <p:sp>
        <p:nvSpPr>
          <p:cNvPr id="24" name="Text 20"/>
          <p:cNvSpPr/>
          <p:nvPr/>
        </p:nvSpPr>
        <p:spPr>
          <a:xfrm>
            <a:off x="4883468" y="4917948"/>
            <a:ext cx="2011680" cy="329184"/>
          </a:xfrm>
          <a:prstGeom prst="rect">
            <a:avLst/>
          </a:prstGeom>
          <a:noFill/>
          <a:ln/>
        </p:spPr>
        <p:txBody>
          <a:bodyPr wrap="square" lIns="0" tIns="0" rIns="0" bIns="0" rtlCol="0" anchor="ctr"/>
          <a:lstStyle/>
          <a:p>
            <a:pPr indent="0" marL="0">
              <a:buNone/>
            </a:pPr>
            <a:r>
              <a:rPr lang="en-US" sz="2000" b="1" dirty="0">
                <a:solidFill>
                  <a:srgbClr val="F4F6FB"/>
                </a:solidFill>
                <a:latin typeface="Arial" pitchFamily="34" charset="0"/>
                <a:ea typeface="Arial" pitchFamily="34" charset="-122"/>
                <a:cs typeface="Arial" pitchFamily="34" charset="-120"/>
              </a:rPr>
              <a:t>60,6%</a:t>
            </a:r>
            <a:endParaRPr lang="en-US" sz="2000" dirty="0"/>
          </a:p>
        </p:txBody>
      </p:sp>
      <p:sp>
        <p:nvSpPr>
          <p:cNvPr id="25" name="Shape 21"/>
          <p:cNvSpPr/>
          <p:nvPr/>
        </p:nvSpPr>
        <p:spPr>
          <a:xfrm>
            <a:off x="7635240" y="2522220"/>
            <a:ext cx="3916375" cy="3467100"/>
          </a:xfrm>
          <a:prstGeom prst="roundRect">
            <a:avLst>
              <a:gd name="adj" fmla="val 2110"/>
            </a:avLst>
          </a:prstGeom>
          <a:solidFill>
            <a:srgbClr val="0E1A36"/>
          </a:solidFill>
          <a:ln w="9525">
            <a:solidFill>
              <a:srgbClr val="22325A"/>
            </a:solidFill>
            <a:prstDash val="solid"/>
          </a:ln>
        </p:spPr>
      </p:sp>
      <p:sp>
        <p:nvSpPr>
          <p:cNvPr id="26" name="Text 22"/>
          <p:cNvSpPr/>
          <p:nvPr/>
        </p:nvSpPr>
        <p:spPr>
          <a:xfrm>
            <a:off x="7909560" y="2750820"/>
            <a:ext cx="3367735" cy="274320"/>
          </a:xfrm>
          <a:prstGeom prst="rect">
            <a:avLst/>
          </a:prstGeom>
          <a:noFill/>
          <a:ln/>
        </p:spPr>
        <p:txBody>
          <a:bodyPr wrap="square" lIns="0" tIns="0" rIns="0" bIns="0" rtlCol="0" anchor="ctr"/>
          <a:lstStyle/>
          <a:p>
            <a:pPr indent="0" marL="0">
              <a:buNone/>
            </a:pPr>
            <a:r>
              <a:rPr lang="en-US" sz="1200" b="1" spc="200" kern="0" dirty="0">
                <a:solidFill>
                  <a:srgbClr val="F7E219"/>
                </a:solidFill>
                <a:latin typeface="Arial" pitchFamily="34" charset="0"/>
                <a:ea typeface="Arial" pitchFamily="34" charset="-122"/>
                <a:cs typeface="Arial" pitchFamily="34" charset="-120"/>
              </a:rPr>
              <a:t>IA TÊXTIL NO MUNDO</a:t>
            </a:r>
            <a:endParaRPr lang="en-US" sz="1200" dirty="0"/>
          </a:p>
        </p:txBody>
      </p:sp>
      <p:sp>
        <p:nvSpPr>
          <p:cNvPr id="27" name="Text 23"/>
          <p:cNvSpPr/>
          <p:nvPr/>
        </p:nvSpPr>
        <p:spPr>
          <a:xfrm>
            <a:off x="7909560" y="5532120"/>
            <a:ext cx="3367735" cy="256032"/>
          </a:xfrm>
          <a:prstGeom prst="rect">
            <a:avLst/>
          </a:prstGeom>
          <a:noFill/>
          <a:ln/>
        </p:spPr>
        <p:txBody>
          <a:bodyPr wrap="square" lIns="0" tIns="0" rIns="0" bIns="0" rtlCol="0" anchor="ctr"/>
          <a:lstStyle/>
          <a:p>
            <a:pPr indent="0" marL="0">
              <a:buNone/>
            </a:pPr>
            <a:r>
              <a:rPr lang="en-US" sz="1200" dirty="0">
                <a:solidFill>
                  <a:srgbClr val="93A1C0"/>
                </a:solidFill>
                <a:latin typeface="Arial" pitchFamily="34" charset="0"/>
                <a:ea typeface="Arial" pitchFamily="34" charset="-122"/>
                <a:cs typeface="Arial" pitchFamily="34" charset="-120"/>
              </a:rPr>
              <a:t>Towards Chemical and Materials, 2025 · projeção</a:t>
            </a:r>
            <a:endParaRPr lang="en-US" sz="1200" dirty="0"/>
          </a:p>
        </p:txBody>
      </p:sp>
      <p:sp>
        <p:nvSpPr>
          <p:cNvPr id="28" name="Text 24"/>
          <p:cNvSpPr/>
          <p:nvPr/>
        </p:nvSpPr>
        <p:spPr>
          <a:xfrm>
            <a:off x="7909560" y="3089148"/>
            <a:ext cx="3367735" cy="320040"/>
          </a:xfrm>
          <a:prstGeom prst="rect">
            <a:avLst/>
          </a:prstGeom>
          <a:noFill/>
          <a:ln/>
        </p:spPr>
        <p:txBody>
          <a:bodyPr wrap="square" lIns="0" tIns="0" rIns="0" bIns="0" rtlCol="0" anchor="ctr"/>
          <a:lstStyle/>
          <a:p>
            <a:pPr indent="0" marL="0">
              <a:buNone/>
            </a:pPr>
            <a:r>
              <a:rPr lang="en-US" sz="1800" b="1" dirty="0">
                <a:solidFill>
                  <a:srgbClr val="93A1C0"/>
                </a:solidFill>
                <a:latin typeface="Arial" pitchFamily="34" charset="0"/>
                <a:ea typeface="Arial" pitchFamily="34" charset="-122"/>
                <a:cs typeface="Arial" pitchFamily="34" charset="-120"/>
              </a:rPr>
              <a:t>US$ 4,12 bi em 2025</a:t>
            </a:r>
            <a:endParaRPr lang="en-US" sz="1800" dirty="0"/>
          </a:p>
        </p:txBody>
      </p:sp>
      <p:sp>
        <p:nvSpPr>
          <p:cNvPr id="29" name="Text 25"/>
          <p:cNvSpPr/>
          <p:nvPr/>
        </p:nvSpPr>
        <p:spPr>
          <a:xfrm>
            <a:off x="7909560" y="3418332"/>
            <a:ext cx="3367735" cy="457200"/>
          </a:xfrm>
          <a:prstGeom prst="rect">
            <a:avLst/>
          </a:prstGeom>
          <a:noFill/>
          <a:ln/>
        </p:spPr>
        <p:txBody>
          <a:bodyPr wrap="square" lIns="0" tIns="0" rIns="0" bIns="0" rtlCol="0" anchor="ctr"/>
          <a:lstStyle/>
          <a:p>
            <a:pPr indent="0" marL="0">
              <a:buNone/>
            </a:pPr>
            <a:r>
              <a:rPr lang="en-US" sz="2300" b="1" dirty="0">
                <a:solidFill>
                  <a:srgbClr val="F7E219"/>
                </a:solidFill>
                <a:latin typeface="Arial" pitchFamily="34" charset="0"/>
                <a:ea typeface="Arial" pitchFamily="34" charset="-122"/>
                <a:cs typeface="Arial" pitchFamily="34" charset="-120"/>
              </a:rPr>
              <a:t>US$ 68,44 bi em 2035</a:t>
            </a:r>
            <a:endParaRPr lang="en-US" sz="2300" dirty="0"/>
          </a:p>
        </p:txBody>
      </p:sp>
      <p:sp>
        <p:nvSpPr>
          <p:cNvPr id="30" name="Shape 26"/>
          <p:cNvSpPr/>
          <p:nvPr/>
        </p:nvSpPr>
        <p:spPr>
          <a:xfrm>
            <a:off x="7909560" y="4030980"/>
            <a:ext cx="1363980" cy="1363980"/>
          </a:xfrm>
          <a:prstGeom prst="blockArc">
            <a:avLst>
              <a:gd name="adj1" fmla="val 0"/>
              <a:gd name="adj2" fmla="val 21594000"/>
              <a:gd name="adj3" fmla="val 8000"/>
            </a:avLst>
          </a:prstGeom>
          <a:solidFill>
            <a:srgbClr val="22325A"/>
          </a:solidFill>
          <a:ln w="12700">
            <a:solidFill>
              <a:srgbClr val="22325A"/>
            </a:solidFill>
            <a:prstDash val="solid"/>
          </a:ln>
        </p:spPr>
      </p:sp>
      <p:sp>
        <p:nvSpPr>
          <p:cNvPr id="31" name="anim-roda-25"/>
          <p:cNvSpPr/>
          <p:nvPr/>
        </p:nvSpPr>
        <p:spPr>
          <a:xfrm>
            <a:off x="7909560" y="4030980"/>
            <a:ext cx="1363980" cy="1363980"/>
          </a:xfrm>
          <a:prstGeom prst="blockArc">
            <a:avLst>
              <a:gd name="adj1" fmla="val 16200000"/>
              <a:gd name="adj2" fmla="val 1512000"/>
              <a:gd name="adj3" fmla="val 8000"/>
            </a:avLst>
          </a:prstGeom>
          <a:solidFill>
            <a:srgbClr val="5B78C4"/>
          </a:solidFill>
          <a:ln w="12700">
            <a:solidFill>
              <a:srgbClr val="5B78C4"/>
            </a:solidFill>
            <a:prstDash val="solid"/>
          </a:ln>
        </p:spPr>
      </p:sp>
      <p:sp>
        <p:nvSpPr>
          <p:cNvPr id="32" name="Text 28"/>
          <p:cNvSpPr/>
          <p:nvPr/>
        </p:nvSpPr>
        <p:spPr>
          <a:xfrm>
            <a:off x="7909560" y="4030980"/>
            <a:ext cx="1363980" cy="1363980"/>
          </a:xfrm>
          <a:prstGeom prst="rect">
            <a:avLst/>
          </a:prstGeom>
          <a:noFill/>
          <a:ln/>
        </p:spPr>
        <p:txBody>
          <a:bodyPr wrap="square" lIns="0" tIns="0" rIns="0" bIns="0" rtlCol="0" anchor="ctr"/>
          <a:lstStyle/>
          <a:p>
            <a:pPr algn="ctr" indent="0" marL="0">
              <a:buNone/>
            </a:pPr>
            <a:r>
              <a:rPr lang="en-US" sz="2600" b="1" dirty="0">
                <a:solidFill>
                  <a:srgbClr val="F4F6FB"/>
                </a:solidFill>
                <a:latin typeface="Arial" pitchFamily="34" charset="0"/>
                <a:ea typeface="Arial" pitchFamily="34" charset="-122"/>
                <a:cs typeface="Arial" pitchFamily="34" charset="-120"/>
              </a:rPr>
              <a:t>32%</a:t>
            </a:r>
            <a:endParaRPr lang="en-US" sz="2600" dirty="0"/>
          </a:p>
        </p:txBody>
      </p:sp>
      <p:sp>
        <p:nvSpPr>
          <p:cNvPr id="33" name="Text 29"/>
          <p:cNvSpPr/>
          <p:nvPr/>
        </p:nvSpPr>
        <p:spPr>
          <a:xfrm>
            <a:off x="9410700" y="4030980"/>
            <a:ext cx="1866595" cy="1363980"/>
          </a:xfrm>
          <a:prstGeom prst="rect">
            <a:avLst/>
          </a:prstGeom>
          <a:noFill/>
          <a:ln/>
        </p:spPr>
        <p:txBody>
          <a:bodyPr wrap="square" lIns="0" tIns="0" rIns="0" bIns="0" rtlCol="0" anchor="ctr"/>
          <a:lstStyle/>
          <a:p>
            <a:pPr indent="0" marL="0">
              <a:buNone/>
            </a:pPr>
            <a:r>
              <a:rPr lang="en-US" sz="1600" dirty="0">
                <a:solidFill>
                  <a:srgbClr val="F4F6FB"/>
                </a:solidFill>
                <a:latin typeface="Arial" pitchFamily="34" charset="0"/>
                <a:ea typeface="Arial" pitchFamily="34" charset="-122"/>
                <a:cs typeface="Arial" pitchFamily="34" charset="-120"/>
              </a:rPr>
              <a:t>do mercado está na inspeção de qualidade, a maior fatia.</a:t>
            </a:r>
            <a:endParaRPr lang="en-US"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7102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0080" y="347472"/>
            <a:ext cx="475488" cy="475488"/>
          </a:xfrm>
          <a:prstGeom prst="rect">
            <a:avLst/>
          </a:prstGeom>
        </p:spPr>
      </p:pic>
      <p:sp>
        <p:nvSpPr>
          <p:cNvPr id="3" name="Text 0"/>
          <p:cNvSpPr/>
          <p:nvPr/>
        </p:nvSpPr>
        <p:spPr>
          <a:xfrm>
            <a:off x="1243584" y="347472"/>
            <a:ext cx="4572000" cy="475488"/>
          </a:xfrm>
          <a:prstGeom prst="rect">
            <a:avLst/>
          </a:prstGeom>
          <a:noFill/>
          <a:ln/>
        </p:spPr>
        <p:txBody>
          <a:bodyPr wrap="square" lIns="0" tIns="0" rIns="0" bIns="0" rtlCol="0" anchor="ctr"/>
          <a:lstStyle/>
          <a:p>
            <a:pPr indent="0" marL="0">
              <a:buNone/>
            </a:pPr>
            <a:r>
              <a:rPr lang="en-US" sz="1300" b="1" dirty="0">
                <a:solidFill>
                  <a:srgbClr val="F4F6FB"/>
                </a:solidFill>
                <a:latin typeface="Arial" pitchFamily="34" charset="0"/>
                <a:ea typeface="Arial" pitchFamily="34" charset="-122"/>
                <a:cs typeface="Arial" pitchFamily="34" charset="-120"/>
              </a:rPr>
              <a:t>IA na Sublimação e DTF</a:t>
            </a:r>
            <a:endParaRPr lang="en-US" sz="1300" dirty="0"/>
          </a:p>
        </p:txBody>
      </p:sp>
      <p:sp>
        <p:nvSpPr>
          <p:cNvPr id="4" name="Text 1"/>
          <p:cNvSpPr/>
          <p:nvPr/>
        </p:nvSpPr>
        <p:spPr>
          <a:xfrm>
            <a:off x="9722815" y="347472"/>
            <a:ext cx="1828800" cy="475488"/>
          </a:xfrm>
          <a:prstGeom prst="rect">
            <a:avLst/>
          </a:prstGeom>
          <a:noFill/>
          <a:ln/>
        </p:spPr>
        <p:txBody>
          <a:bodyPr wrap="square" lIns="0" tIns="0" rIns="0" bIns="0" rtlCol="0" anchor="ctr"/>
          <a:lstStyle/>
          <a:p>
            <a:pPr algn="r" indent="0" marL="0">
              <a:buNone/>
            </a:pPr>
            <a:r>
              <a:rPr lang="en-US" sz="1200" dirty="0">
                <a:solidFill>
                  <a:srgbClr val="93A1C0"/>
                </a:solidFill>
                <a:latin typeface="Arial" pitchFamily="34" charset="0"/>
                <a:ea typeface="Arial" pitchFamily="34" charset="-122"/>
                <a:cs typeface="Arial" pitchFamily="34" charset="-120"/>
              </a:rPr>
              <a:t>24 / 26</a:t>
            </a:r>
            <a:endParaRPr lang="en-US" sz="1200" dirty="0"/>
          </a:p>
        </p:txBody>
      </p:sp>
      <p:sp>
        <p:nvSpPr>
          <p:cNvPr id="5" name="Shape 2"/>
          <p:cNvSpPr/>
          <p:nvPr/>
        </p:nvSpPr>
        <p:spPr>
          <a:xfrm>
            <a:off x="640080" y="987552"/>
            <a:ext cx="1463040" cy="0"/>
          </a:xfrm>
          <a:prstGeom prst="line">
            <a:avLst/>
          </a:prstGeom>
          <a:noFill/>
          <a:ln w="19050">
            <a:solidFill>
              <a:srgbClr val="F7E219"/>
            </a:solidFill>
            <a:prstDash val="solid"/>
          </a:ln>
        </p:spPr>
      </p:sp>
      <p:sp>
        <p:nvSpPr>
          <p:cNvPr id="7" name="Text 3"/>
          <p:cNvSpPr/>
          <p:nvPr/>
        </p:nvSpPr>
        <p:spPr>
          <a:xfrm>
            <a:off x="640080" y="1188720"/>
            <a:ext cx="9144000" cy="274320"/>
          </a:xfrm>
          <a:prstGeom prst="rect">
            <a:avLst/>
          </a:prstGeom>
          <a:noFill/>
          <a:ln/>
        </p:spPr>
        <p:txBody>
          <a:bodyPr wrap="square" lIns="0" tIns="0" rIns="0" bIns="0" rtlCol="0" anchor="ctr"/>
          <a:lstStyle/>
          <a:p>
            <a:pPr indent="0" marL="0">
              <a:buNone/>
            </a:pPr>
            <a:r>
              <a:rPr lang="en-US" sz="1200" b="1" spc="300" kern="0" dirty="0">
                <a:solidFill>
                  <a:srgbClr val="F7E219"/>
                </a:solidFill>
                <a:latin typeface="Arial" pitchFamily="34" charset="0"/>
                <a:ea typeface="Arial" pitchFamily="34" charset="-122"/>
                <a:cs typeface="Arial" pitchFamily="34" charset="-120"/>
              </a:rPr>
              <a:t>24 · O QUE VEM AÍ</a:t>
            </a:r>
            <a:endParaRPr lang="en-US" sz="1200" dirty="0"/>
          </a:p>
        </p:txBody>
      </p:sp>
      <p:sp>
        <p:nvSpPr>
          <p:cNvPr id="8" name="Text 4"/>
          <p:cNvSpPr/>
          <p:nvPr/>
        </p:nvSpPr>
        <p:spPr>
          <a:xfrm>
            <a:off x="640080" y="1572768"/>
            <a:ext cx="10911535" cy="537972"/>
          </a:xfrm>
          <a:prstGeom prst="rect">
            <a:avLst/>
          </a:prstGeom>
          <a:noFill/>
          <a:ln/>
        </p:spPr>
        <p:txBody>
          <a:bodyPr wrap="square" lIns="0" tIns="0" rIns="0" bIns="0" rtlCol="0" anchor="t"/>
          <a:lstStyle/>
          <a:p>
            <a:pPr indent="0" marL="0">
              <a:lnSpc>
                <a:spcPct val="95000"/>
              </a:lnSpc>
              <a:buNone/>
            </a:pPr>
            <a:r>
              <a:rPr lang="en-US" sz="3400" b="1" dirty="0">
                <a:solidFill>
                  <a:srgbClr val="F4F6FB"/>
                </a:solidFill>
                <a:latin typeface="Arial" pitchFamily="34" charset="0"/>
                <a:ea typeface="Arial" pitchFamily="34" charset="-122"/>
                <a:cs typeface="Arial" pitchFamily="34" charset="-120"/>
              </a:rPr>
              <a:t>Tecnologia nova chega sem manual.</a:t>
            </a:r>
            <a:endParaRPr lang="en-US" sz="3400" dirty="0"/>
          </a:p>
        </p:txBody>
      </p:sp>
      <p:sp>
        <p:nvSpPr>
          <p:cNvPr id="9" name="Text 5"/>
          <p:cNvSpPr/>
          <p:nvPr/>
        </p:nvSpPr>
        <p:spPr>
          <a:xfrm>
            <a:off x="640080" y="2275332"/>
            <a:ext cx="5379121" cy="615696"/>
          </a:xfrm>
          <a:prstGeom prst="rect">
            <a:avLst/>
          </a:prstGeom>
          <a:noFill/>
          <a:ln/>
        </p:spPr>
        <p:txBody>
          <a:bodyPr wrap="square" lIns="0" tIns="0" rIns="0" bIns="0" rtlCol="0" anchor="t"/>
          <a:lstStyle/>
          <a:p>
            <a:pPr indent="0" marL="0">
              <a:lnSpc>
                <a:spcPct val="110000"/>
              </a:lnSpc>
              <a:buNone/>
            </a:pPr>
            <a:r>
              <a:rPr lang="en-US" sz="1700" dirty="0">
                <a:solidFill>
                  <a:srgbClr val="93A1C0"/>
                </a:solidFill>
                <a:latin typeface="Arial" pitchFamily="34" charset="0"/>
                <a:ea typeface="Arial" pitchFamily="34" charset="-122"/>
                <a:cs typeface="Arial" pitchFamily="34" charset="-120"/>
              </a:rPr>
              <a:t>Cada lançamento recomeça do zero o que já se sabia na prática. É aí que a resposta testada vale mais.</a:t>
            </a:r>
            <a:endParaRPr lang="en-US" sz="1700" dirty="0"/>
          </a:p>
        </p:txBody>
      </p:sp>
      <p:sp>
        <p:nvSpPr>
          <p:cNvPr id="10" name="Shape 6"/>
          <p:cNvSpPr/>
          <p:nvPr/>
        </p:nvSpPr>
        <p:spPr>
          <a:xfrm>
            <a:off x="640080" y="3302508"/>
            <a:ext cx="2556434" cy="2915412"/>
          </a:xfrm>
          <a:prstGeom prst="roundRect">
            <a:avLst>
              <a:gd name="adj" fmla="val 2861"/>
            </a:avLst>
          </a:prstGeom>
          <a:solidFill>
            <a:srgbClr val="0E1A36"/>
          </a:solidFill>
          <a:ln w="9525">
            <a:solidFill>
              <a:srgbClr val="22325A"/>
            </a:solidFill>
            <a:prstDash val="solid"/>
          </a:ln>
        </p:spPr>
      </p:sp>
      <p:sp>
        <p:nvSpPr>
          <p:cNvPr id="11" name="Text 7"/>
          <p:cNvSpPr/>
          <p:nvPr/>
        </p:nvSpPr>
        <p:spPr>
          <a:xfrm>
            <a:off x="868680" y="3531108"/>
            <a:ext cx="2099234" cy="335280"/>
          </a:xfrm>
          <a:prstGeom prst="rect">
            <a:avLst/>
          </a:prstGeom>
          <a:noFill/>
          <a:ln/>
        </p:spPr>
        <p:txBody>
          <a:bodyPr wrap="square" lIns="0" tIns="0" rIns="0" bIns="0" rtlCol="0" anchor="t"/>
          <a:lstStyle/>
          <a:p>
            <a:pPr indent="0" marL="0">
              <a:lnSpc>
                <a:spcPct val="95000"/>
              </a:lnSpc>
              <a:buNone/>
            </a:pPr>
            <a:r>
              <a:rPr lang="en-US" sz="2000" b="1" dirty="0">
                <a:solidFill>
                  <a:srgbClr val="F4F6FB"/>
                </a:solidFill>
                <a:latin typeface="Arial" pitchFamily="34" charset="0"/>
                <a:ea typeface="Arial" pitchFamily="34" charset="-122"/>
                <a:cs typeface="Arial" pitchFamily="34" charset="-120"/>
              </a:rPr>
              <a:t>DTF sem pó</a:t>
            </a:r>
            <a:endParaRPr lang="en-US" sz="2000" dirty="0"/>
          </a:p>
        </p:txBody>
      </p:sp>
      <p:sp>
        <p:nvSpPr>
          <p:cNvPr id="12" name="Text 8"/>
          <p:cNvSpPr/>
          <p:nvPr/>
        </p:nvSpPr>
        <p:spPr>
          <a:xfrm>
            <a:off x="868680" y="4021836"/>
            <a:ext cx="2099234" cy="2013204"/>
          </a:xfrm>
          <a:prstGeom prst="rect">
            <a:avLst/>
          </a:prstGeom>
          <a:noFill/>
          <a:ln/>
        </p:spPr>
        <p:txBody>
          <a:bodyPr wrap="square" lIns="0" tIns="0" rIns="0" bIns="0" rtlCol="0" anchor="t"/>
          <a:lstStyle/>
          <a:p>
            <a:pPr indent="0" marL="0">
              <a:lnSpc>
                <a:spcPct val="112000"/>
              </a:lnSpc>
              <a:buNone/>
            </a:pPr>
            <a:r>
              <a:rPr lang="en-US" sz="1600" dirty="0">
                <a:solidFill>
                  <a:srgbClr val="93A1C0"/>
                </a:solidFill>
                <a:latin typeface="Arial" pitchFamily="34" charset="0"/>
                <a:ea typeface="Arial" pitchFamily="34" charset="-122"/>
                <a:cs typeface="Arial" pitchFamily="34" charset="-120"/>
              </a:rPr>
              <a:t>Adesivo impresso no lugar do pó, mostrado na FESPA 2026 em Barcelona (Polyprint com DuPont).</a:t>
            </a:r>
            <a:endParaRPr lang="en-US" sz="1600" dirty="0"/>
          </a:p>
        </p:txBody>
      </p:sp>
      <p:sp>
        <p:nvSpPr>
          <p:cNvPr id="13" name="Shape 9"/>
          <p:cNvSpPr/>
          <p:nvPr/>
        </p:nvSpPr>
        <p:spPr>
          <a:xfrm>
            <a:off x="3425114" y="3302508"/>
            <a:ext cx="2556434" cy="2915412"/>
          </a:xfrm>
          <a:prstGeom prst="roundRect">
            <a:avLst>
              <a:gd name="adj" fmla="val 2861"/>
            </a:avLst>
          </a:prstGeom>
          <a:solidFill>
            <a:srgbClr val="0E1A36"/>
          </a:solidFill>
          <a:ln w="9525">
            <a:solidFill>
              <a:srgbClr val="22325A"/>
            </a:solidFill>
            <a:prstDash val="solid"/>
          </a:ln>
        </p:spPr>
      </p:sp>
      <p:sp>
        <p:nvSpPr>
          <p:cNvPr id="14" name="Text 10"/>
          <p:cNvSpPr/>
          <p:nvPr/>
        </p:nvSpPr>
        <p:spPr>
          <a:xfrm>
            <a:off x="3653714" y="3531108"/>
            <a:ext cx="2099234" cy="624840"/>
          </a:xfrm>
          <a:prstGeom prst="rect">
            <a:avLst/>
          </a:prstGeom>
          <a:noFill/>
          <a:ln/>
        </p:spPr>
        <p:txBody>
          <a:bodyPr wrap="square" lIns="0" tIns="0" rIns="0" bIns="0" rtlCol="0" anchor="t"/>
          <a:lstStyle/>
          <a:p>
            <a:pPr indent="0" marL="0">
              <a:lnSpc>
                <a:spcPct val="95000"/>
              </a:lnSpc>
              <a:buNone/>
            </a:pPr>
            <a:r>
              <a:rPr lang="en-US" sz="2000" b="1" dirty="0">
                <a:solidFill>
                  <a:srgbClr val="F4F6FB"/>
                </a:solidFill>
                <a:latin typeface="Arial" pitchFamily="34" charset="0"/>
                <a:ea typeface="Arial" pitchFamily="34" charset="-122"/>
                <a:cs typeface="Arial" pitchFamily="34" charset="-120"/>
              </a:rPr>
              <a:t>Sublimação em algodão</a:t>
            </a:r>
            <a:endParaRPr lang="en-US" sz="2000" dirty="0"/>
          </a:p>
        </p:txBody>
      </p:sp>
      <p:sp>
        <p:nvSpPr>
          <p:cNvPr id="15" name="Text 11"/>
          <p:cNvSpPr/>
          <p:nvPr/>
        </p:nvSpPr>
        <p:spPr>
          <a:xfrm>
            <a:off x="3653714" y="4311396"/>
            <a:ext cx="2099234" cy="1723644"/>
          </a:xfrm>
          <a:prstGeom prst="rect">
            <a:avLst/>
          </a:prstGeom>
          <a:noFill/>
          <a:ln/>
        </p:spPr>
        <p:txBody>
          <a:bodyPr wrap="square" lIns="0" tIns="0" rIns="0" bIns="0" rtlCol="0" anchor="t"/>
          <a:lstStyle/>
          <a:p>
            <a:pPr indent="0" marL="0">
              <a:lnSpc>
                <a:spcPct val="112000"/>
              </a:lnSpc>
              <a:buNone/>
            </a:pPr>
            <a:r>
              <a:rPr lang="en-US" sz="1600" dirty="0">
                <a:solidFill>
                  <a:srgbClr val="93A1C0"/>
                </a:solidFill>
                <a:latin typeface="Arial" pitchFamily="34" charset="0"/>
                <a:ea typeface="Arial" pitchFamily="34" charset="-122"/>
                <a:cs typeface="Arial" pitchFamily="34" charset="-120"/>
              </a:rPr>
              <a:t>A Sawgrass tem sistema patenteado, com ressalva: só tecido claro e até 30 lavagens.</a:t>
            </a:r>
            <a:endParaRPr lang="en-US" sz="1600" dirty="0"/>
          </a:p>
        </p:txBody>
      </p:sp>
      <p:sp>
        <p:nvSpPr>
          <p:cNvPr id="16" name="Shape 12"/>
          <p:cNvSpPr/>
          <p:nvPr/>
        </p:nvSpPr>
        <p:spPr>
          <a:xfrm>
            <a:off x="6210148" y="3302508"/>
            <a:ext cx="2556434" cy="2915412"/>
          </a:xfrm>
          <a:prstGeom prst="roundRect">
            <a:avLst>
              <a:gd name="adj" fmla="val 2861"/>
            </a:avLst>
          </a:prstGeom>
          <a:solidFill>
            <a:srgbClr val="0E1A36"/>
          </a:solidFill>
          <a:ln w="9525">
            <a:solidFill>
              <a:srgbClr val="22325A"/>
            </a:solidFill>
            <a:prstDash val="solid"/>
          </a:ln>
        </p:spPr>
      </p:sp>
      <p:sp>
        <p:nvSpPr>
          <p:cNvPr id="17" name="Text 13"/>
          <p:cNvSpPr/>
          <p:nvPr/>
        </p:nvSpPr>
        <p:spPr>
          <a:xfrm>
            <a:off x="6438748" y="3531108"/>
            <a:ext cx="2099234" cy="624840"/>
          </a:xfrm>
          <a:prstGeom prst="rect">
            <a:avLst/>
          </a:prstGeom>
          <a:noFill/>
          <a:ln/>
        </p:spPr>
        <p:txBody>
          <a:bodyPr wrap="square" lIns="0" tIns="0" rIns="0" bIns="0" rtlCol="0" anchor="t"/>
          <a:lstStyle/>
          <a:p>
            <a:pPr indent="0" marL="0">
              <a:lnSpc>
                <a:spcPct val="95000"/>
              </a:lnSpc>
              <a:buNone/>
            </a:pPr>
            <a:r>
              <a:rPr lang="en-US" sz="2000" b="1" dirty="0">
                <a:solidFill>
                  <a:srgbClr val="F4F6FB"/>
                </a:solidFill>
                <a:latin typeface="Arial" pitchFamily="34" charset="0"/>
                <a:ea typeface="Arial" pitchFamily="34" charset="-122"/>
                <a:cs typeface="Arial" pitchFamily="34" charset="-120"/>
              </a:rPr>
              <a:t>IA dentro da máquina</a:t>
            </a:r>
            <a:endParaRPr lang="en-US" sz="2000" dirty="0"/>
          </a:p>
        </p:txBody>
      </p:sp>
      <p:sp>
        <p:nvSpPr>
          <p:cNvPr id="18" name="Text 14"/>
          <p:cNvSpPr/>
          <p:nvPr/>
        </p:nvSpPr>
        <p:spPr>
          <a:xfrm>
            <a:off x="6438748" y="4311396"/>
            <a:ext cx="2099234" cy="1723644"/>
          </a:xfrm>
          <a:prstGeom prst="rect">
            <a:avLst/>
          </a:prstGeom>
          <a:noFill/>
          <a:ln/>
        </p:spPr>
        <p:txBody>
          <a:bodyPr wrap="square" lIns="0" tIns="0" rIns="0" bIns="0" rtlCol="0" anchor="t"/>
          <a:lstStyle/>
          <a:p>
            <a:pPr indent="0" marL="0">
              <a:lnSpc>
                <a:spcPct val="112000"/>
              </a:lnSpc>
              <a:buNone/>
            </a:pPr>
            <a:r>
              <a:rPr lang="en-US" sz="1600" dirty="0">
                <a:solidFill>
                  <a:srgbClr val="93A1C0"/>
                </a:solidFill>
                <a:latin typeface="Arial" pitchFamily="34" charset="0"/>
                <a:ea typeface="Arial" pitchFamily="34" charset="-122"/>
                <a:cs typeface="Arial" pitchFamily="34" charset="-120"/>
              </a:rPr>
              <a:t>Fabricantes lançam plataformas de produção com IA, como a Kyveris, da Durst, na FESPA 2026.</a:t>
            </a:r>
            <a:endParaRPr lang="en-US" sz="1600" dirty="0"/>
          </a:p>
        </p:txBody>
      </p:sp>
      <p:sp>
        <p:nvSpPr>
          <p:cNvPr id="19" name="Shape 15"/>
          <p:cNvSpPr/>
          <p:nvPr/>
        </p:nvSpPr>
        <p:spPr>
          <a:xfrm>
            <a:off x="8995181" y="3302508"/>
            <a:ext cx="2556434" cy="2915412"/>
          </a:xfrm>
          <a:prstGeom prst="roundRect">
            <a:avLst>
              <a:gd name="adj" fmla="val 2861"/>
            </a:avLst>
          </a:prstGeom>
          <a:solidFill>
            <a:srgbClr val="0E1A36"/>
          </a:solidFill>
          <a:ln w="19050">
            <a:solidFill>
              <a:srgbClr val="F7E219"/>
            </a:solidFill>
            <a:prstDash val="solid"/>
          </a:ln>
        </p:spPr>
      </p:sp>
      <p:sp>
        <p:nvSpPr>
          <p:cNvPr id="20" name="Text 16"/>
          <p:cNvSpPr/>
          <p:nvPr/>
        </p:nvSpPr>
        <p:spPr>
          <a:xfrm>
            <a:off x="9223781" y="3531108"/>
            <a:ext cx="2099234" cy="335280"/>
          </a:xfrm>
          <a:prstGeom prst="rect">
            <a:avLst/>
          </a:prstGeom>
          <a:noFill/>
          <a:ln/>
        </p:spPr>
        <p:txBody>
          <a:bodyPr wrap="square" lIns="0" tIns="0" rIns="0" bIns="0" rtlCol="0" anchor="t"/>
          <a:lstStyle/>
          <a:p>
            <a:pPr indent="0" marL="0">
              <a:lnSpc>
                <a:spcPct val="95000"/>
              </a:lnSpc>
              <a:buNone/>
            </a:pPr>
            <a:r>
              <a:rPr lang="en-US" sz="2000" b="1" dirty="0">
                <a:solidFill>
                  <a:srgbClr val="F4F6FB"/>
                </a:solidFill>
                <a:latin typeface="Arial" pitchFamily="34" charset="0"/>
                <a:ea typeface="Arial" pitchFamily="34" charset="-122"/>
                <a:cs typeface="Arial" pitchFamily="34" charset="-120"/>
              </a:rPr>
              <a:t>Falta gente</a:t>
            </a:r>
            <a:endParaRPr lang="en-US" sz="2000" dirty="0"/>
          </a:p>
        </p:txBody>
      </p:sp>
      <p:sp>
        <p:nvSpPr>
          <p:cNvPr id="21" name="Text 17"/>
          <p:cNvSpPr/>
          <p:nvPr/>
        </p:nvSpPr>
        <p:spPr>
          <a:xfrm>
            <a:off x="9223781" y="4021836"/>
            <a:ext cx="2099234" cy="2013204"/>
          </a:xfrm>
          <a:prstGeom prst="rect">
            <a:avLst/>
          </a:prstGeom>
          <a:noFill/>
          <a:ln/>
        </p:spPr>
        <p:txBody>
          <a:bodyPr wrap="square" lIns="0" tIns="0" rIns="0" bIns="0" rtlCol="0" anchor="t"/>
          <a:lstStyle/>
          <a:p>
            <a:pPr indent="0" marL="0">
              <a:lnSpc>
                <a:spcPct val="112000"/>
              </a:lnSpc>
              <a:buNone/>
            </a:pPr>
            <a:r>
              <a:rPr lang="en-US" sz="1600" dirty="0">
                <a:solidFill>
                  <a:srgbClr val="93A1C0"/>
                </a:solidFill>
                <a:latin typeface="Arial" pitchFamily="34" charset="0"/>
                <a:ea typeface="Arial" pitchFamily="34" charset="-122"/>
                <a:cs typeface="Arial" pitchFamily="34" charset="-120"/>
              </a:rPr>
              <a:t>23,3% da indústria brasileira não encontra trabalhador qualificado, recorde da série (CNI, 2025).</a:t>
            </a:r>
            <a:endParaRPr lang="en-US" sz="1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71023"/>
        </a:solidFill>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5684368" y="1234440"/>
            <a:ext cx="822960" cy="822960"/>
          </a:xfrm>
          <a:prstGeom prst="rect">
            <a:avLst/>
          </a:prstGeom>
        </p:spPr>
      </p:pic>
      <p:sp>
        <p:nvSpPr>
          <p:cNvPr id="4" name="Text 0"/>
          <p:cNvSpPr/>
          <p:nvPr/>
        </p:nvSpPr>
        <p:spPr>
          <a:xfrm>
            <a:off x="914400" y="2468880"/>
            <a:ext cx="10362895" cy="2011680"/>
          </a:xfrm>
          <a:prstGeom prst="rect">
            <a:avLst/>
          </a:prstGeom>
          <a:noFill/>
          <a:ln/>
        </p:spPr>
        <p:txBody>
          <a:bodyPr wrap="square" lIns="0" tIns="0" rIns="0" bIns="0" rtlCol="0" anchor="ctr"/>
          <a:lstStyle/>
          <a:p>
            <a:pPr algn="ctr" indent="0" marL="0">
              <a:lnSpc>
                <a:spcPct val="105000"/>
              </a:lnSpc>
              <a:buNone/>
            </a:pPr>
            <a:r>
              <a:rPr lang="en-US" sz="4200" b="1" dirty="0">
                <a:solidFill>
                  <a:srgbClr val="F4F6FB"/>
                </a:solidFill>
                <a:latin typeface="Arial" pitchFamily="34" charset="0"/>
                <a:ea typeface="Arial" pitchFamily="34" charset="-122"/>
                <a:cs typeface="Arial" pitchFamily="34" charset="-120"/>
              </a:rPr>
              <a:t>Não aceite respostas prontas.</a:t>
            </a:r>
            <a:endParaRPr lang="en-US" sz="4200" dirty="0"/>
          </a:p>
          <a:p>
            <a:pPr algn="ctr" indent="0" marL="0">
              <a:lnSpc>
                <a:spcPct val="105000"/>
              </a:lnSpc>
              <a:buNone/>
            </a:pPr>
            <a:r>
              <a:rPr lang="en-US" sz="4200" b="1" dirty="0">
                <a:solidFill>
                  <a:srgbClr val="F4F6FB"/>
                </a:solidFill>
                <a:latin typeface="Arial" pitchFamily="34" charset="0"/>
                <a:ea typeface="Arial" pitchFamily="34" charset="-122"/>
                <a:cs typeface="Arial" pitchFamily="34" charset="-120"/>
              </a:rPr>
              <a:t>Entenda como elas foram construídas.</a:t>
            </a:r>
            <a:endParaRPr lang="en-US" sz="4200" dirty="0"/>
          </a:p>
        </p:txBody>
      </p:sp>
      <p:sp>
        <p:nvSpPr>
          <p:cNvPr id="5" name="Text 1"/>
          <p:cNvSpPr/>
          <p:nvPr/>
        </p:nvSpPr>
        <p:spPr>
          <a:xfrm>
            <a:off x="640080" y="4892040"/>
            <a:ext cx="10911535" cy="320040"/>
          </a:xfrm>
          <a:prstGeom prst="rect">
            <a:avLst/>
          </a:prstGeom>
          <a:noFill/>
          <a:ln/>
        </p:spPr>
        <p:txBody>
          <a:bodyPr wrap="square" lIns="0" tIns="0" rIns="0" bIns="0" rtlCol="0" anchor="ctr"/>
          <a:lstStyle/>
          <a:p>
            <a:pPr algn="ctr" indent="0" marL="0">
              <a:buNone/>
            </a:pPr>
            <a:r>
              <a:rPr lang="en-US" sz="1400" b="1" spc="400" kern="0" dirty="0">
                <a:solidFill>
                  <a:srgbClr val="F7E219"/>
                </a:solidFill>
                <a:latin typeface="Arial" pitchFamily="34" charset="0"/>
                <a:ea typeface="Arial" pitchFamily="34" charset="-122"/>
                <a:cs typeface="Arial" pitchFamily="34" charset="-120"/>
              </a:rPr>
              <a:t>IA NA SUBLIMAÇÃO E DTF</a:t>
            </a:r>
            <a:endParaRPr lang="en-US" sz="1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71023"/>
        </a:solidFill>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1"/>
          <a:stretch>
            <a:fillRect/>
          </a:stretch>
        </p:blipFill>
        <p:spPr>
          <a:xfrm>
            <a:off x="640080" y="640080"/>
            <a:ext cx="914400" cy="914400"/>
          </a:xfrm>
          <a:prstGeom prst="rect">
            <a:avLst/>
          </a:prstGeom>
        </p:spPr>
      </p:pic>
      <p:sp>
        <p:nvSpPr>
          <p:cNvPr id="4" name="Text 0"/>
          <p:cNvSpPr/>
          <p:nvPr/>
        </p:nvSpPr>
        <p:spPr>
          <a:xfrm>
            <a:off x="640080" y="2011680"/>
            <a:ext cx="6400800" cy="320040"/>
          </a:xfrm>
          <a:prstGeom prst="rect">
            <a:avLst/>
          </a:prstGeom>
          <a:noFill/>
          <a:ln/>
        </p:spPr>
        <p:txBody>
          <a:bodyPr wrap="square" lIns="0" tIns="0" rIns="0" bIns="0" rtlCol="0" anchor="ctr"/>
          <a:lstStyle/>
          <a:p>
            <a:pPr indent="0" marL="0">
              <a:buNone/>
            </a:pPr>
            <a:r>
              <a:rPr lang="en-US" sz="1400" b="1" spc="400" kern="0" dirty="0">
                <a:solidFill>
                  <a:srgbClr val="F7E219"/>
                </a:solidFill>
                <a:latin typeface="Arial" pitchFamily="34" charset="0"/>
                <a:ea typeface="Arial" pitchFamily="34" charset="-122"/>
                <a:cs typeface="Arial" pitchFamily="34" charset="-120"/>
              </a:rPr>
              <a:t>ACESSO GRATUITO</a:t>
            </a:r>
            <a:endParaRPr lang="en-US" sz="1400" dirty="0"/>
          </a:p>
        </p:txBody>
      </p:sp>
      <p:sp>
        <p:nvSpPr>
          <p:cNvPr id="5" name="Text 1"/>
          <p:cNvSpPr/>
          <p:nvPr/>
        </p:nvSpPr>
        <p:spPr>
          <a:xfrm>
            <a:off x="640080" y="2423160"/>
            <a:ext cx="6583680" cy="1554480"/>
          </a:xfrm>
          <a:prstGeom prst="rect">
            <a:avLst/>
          </a:prstGeom>
          <a:noFill/>
          <a:ln/>
        </p:spPr>
        <p:txBody>
          <a:bodyPr wrap="square" lIns="0" tIns="0" rIns="0" bIns="0" rtlCol="0" anchor="t"/>
          <a:lstStyle/>
          <a:p>
            <a:pPr indent="0" marL="0">
              <a:lnSpc>
                <a:spcPct val="95000"/>
              </a:lnSpc>
              <a:buNone/>
            </a:pPr>
            <a:r>
              <a:rPr lang="en-US" sz="4400" b="1" dirty="0">
                <a:solidFill>
                  <a:srgbClr val="F4F6FB"/>
                </a:solidFill>
                <a:latin typeface="Arial" pitchFamily="34" charset="0"/>
                <a:ea typeface="Arial" pitchFamily="34" charset="-122"/>
                <a:cs typeface="Arial" pitchFamily="34" charset="-120"/>
              </a:rPr>
              <a:t>Aponte a câmera e tire as suas dúvidas.</a:t>
            </a:r>
            <a:endParaRPr lang="en-US" sz="4400" dirty="0"/>
          </a:p>
        </p:txBody>
      </p:sp>
      <p:sp>
        <p:nvSpPr>
          <p:cNvPr id="6" name="Text 2"/>
          <p:cNvSpPr/>
          <p:nvPr/>
        </p:nvSpPr>
        <p:spPr>
          <a:xfrm>
            <a:off x="640080" y="4160520"/>
            <a:ext cx="6583680" cy="457200"/>
          </a:xfrm>
          <a:prstGeom prst="rect">
            <a:avLst/>
          </a:prstGeom>
          <a:noFill/>
          <a:ln/>
        </p:spPr>
        <p:txBody>
          <a:bodyPr wrap="square" lIns="0" tIns="0" rIns="0" bIns="0" rtlCol="0" anchor="ctr"/>
          <a:lstStyle/>
          <a:p>
            <a:pPr indent="0" marL="0">
              <a:buNone/>
            </a:pPr>
            <a:r>
              <a:rPr lang="en-US" sz="2400" b="1" dirty="0">
                <a:solidFill>
                  <a:srgbClr val="F7E219"/>
                </a:solidFill>
                <a:latin typeface="Arial" pitchFamily="34" charset="0"/>
                <a:ea typeface="Arial" pitchFamily="34" charset="-122"/>
                <a:cs typeface="Arial" pitchFamily="34" charset="-120"/>
              </a:rPr>
              <a:t>iadtfesublimacao.com.br</a:t>
            </a:r>
            <a:endParaRPr lang="en-US" sz="2400" dirty="0"/>
          </a:p>
        </p:txBody>
      </p:sp>
      <p:sp>
        <p:nvSpPr>
          <p:cNvPr id="7" name="Shape 3"/>
          <p:cNvSpPr/>
          <p:nvPr/>
        </p:nvSpPr>
        <p:spPr>
          <a:xfrm>
            <a:off x="640080" y="4892040"/>
            <a:ext cx="6400800" cy="0"/>
          </a:xfrm>
          <a:prstGeom prst="line">
            <a:avLst/>
          </a:prstGeom>
          <a:noFill/>
          <a:ln w="9525">
            <a:solidFill>
              <a:srgbClr val="22325A"/>
            </a:solidFill>
            <a:prstDash val="solid"/>
          </a:ln>
        </p:spPr>
      </p:sp>
      <p:sp>
        <p:nvSpPr>
          <p:cNvPr id="8" name="Text 4"/>
          <p:cNvSpPr/>
          <p:nvPr/>
        </p:nvSpPr>
        <p:spPr>
          <a:xfrm>
            <a:off x="640080" y="5074920"/>
            <a:ext cx="6400800" cy="914400"/>
          </a:xfrm>
          <a:prstGeom prst="rect">
            <a:avLst/>
          </a:prstGeom>
          <a:noFill/>
          <a:ln/>
        </p:spPr>
        <p:txBody>
          <a:bodyPr wrap="square" lIns="0" tIns="0" rIns="0" bIns="0" rtlCol="0" anchor="t"/>
          <a:lstStyle/>
          <a:p>
            <a:pPr indent="0" marL="0">
              <a:spcAft>
                <a:spcPts val="400"/>
              </a:spcAft>
              <a:buNone/>
            </a:pPr>
            <a:r>
              <a:rPr lang="en-US" sz="1700" dirty="0">
                <a:solidFill>
                  <a:srgbClr val="93A1C0"/>
                </a:solidFill>
                <a:latin typeface="Arial" pitchFamily="34" charset="0"/>
                <a:ea typeface="Arial" pitchFamily="34" charset="-122"/>
                <a:cs typeface="Arial" pitchFamily="34" charset="-120"/>
              </a:rPr>
              <a:t>WhatsApp  </a:t>
            </a:r>
            <a:pPr indent="0" marL="0">
              <a:spcAft>
                <a:spcPts val="400"/>
              </a:spcAft>
              <a:buNone/>
            </a:pPr>
            <a:r>
              <a:rPr lang="en-US" sz="1700" b="1" dirty="0">
                <a:solidFill>
                  <a:srgbClr val="F4F6FB"/>
                </a:solidFill>
                <a:latin typeface="Arial" pitchFamily="34" charset="0"/>
                <a:ea typeface="Arial" pitchFamily="34" charset="-122"/>
                <a:cs typeface="Arial" pitchFamily="34" charset="-120"/>
              </a:rPr>
              <a:t>(21) 99897-6103</a:t>
            </a:r>
            <a:endParaRPr lang="en-US" sz="1700" dirty="0"/>
          </a:p>
          <a:p>
            <a:pPr indent="0" marL="0">
              <a:spcAft>
                <a:spcPts val="400"/>
              </a:spcAft>
              <a:buNone/>
            </a:pPr>
            <a:r>
              <a:rPr lang="en-US" sz="1700" dirty="0">
                <a:solidFill>
                  <a:srgbClr val="93A1C0"/>
                </a:solidFill>
                <a:latin typeface="Arial" pitchFamily="34" charset="0"/>
                <a:ea typeface="Arial" pitchFamily="34" charset="-122"/>
                <a:cs typeface="Arial" pitchFamily="34" charset="-120"/>
              </a:rPr>
              <a:t>Instagram  </a:t>
            </a:r>
            <a:pPr indent="0" marL="0">
              <a:spcAft>
                <a:spcPts val="400"/>
              </a:spcAft>
              <a:buNone/>
            </a:pPr>
            <a:r>
              <a:rPr lang="en-US" sz="1700" b="1" dirty="0">
                <a:solidFill>
                  <a:srgbClr val="F4F6FB"/>
                </a:solidFill>
                <a:latin typeface="Arial" pitchFamily="34" charset="0"/>
                <a:ea typeface="Arial" pitchFamily="34" charset="-122"/>
                <a:cs typeface="Arial" pitchFamily="34" charset="-120"/>
              </a:rPr>
              <a:t>@planetatransfer</a:t>
            </a:r>
            <a:endParaRPr lang="en-US" sz="1700" dirty="0"/>
          </a:p>
        </p:txBody>
      </p:sp>
      <p:sp>
        <p:nvSpPr>
          <p:cNvPr id="9" name="Shape 5"/>
          <p:cNvSpPr/>
          <p:nvPr/>
        </p:nvSpPr>
        <p:spPr>
          <a:xfrm>
            <a:off x="7162495" y="1143000"/>
            <a:ext cx="4572000" cy="4572000"/>
          </a:xfrm>
          <a:prstGeom prst="roundRect">
            <a:avLst>
              <a:gd name="adj" fmla="val 2400"/>
            </a:avLst>
          </a:prstGeom>
          <a:solidFill>
            <a:srgbClr val="FFFFFF"/>
          </a:solidFill>
          <a:ln w="38100">
            <a:solidFill>
              <a:srgbClr val="F7E219"/>
            </a:solidFill>
            <a:prstDash val="solid"/>
          </a:ln>
        </p:spPr>
      </p:sp>
      <p:pic>
        <p:nvPicPr>
          <p:cNvPr id="10" name="Image 1" descr="preencoded.png">    </p:cNvPr>
          <p:cNvPicPr>
            <a:picLocks noChangeAspect="1"/>
          </p:cNvPicPr>
          <p:nvPr/>
        </p:nvPicPr>
        <p:blipFill>
          <a:blip r:embed="rId2"/>
          <a:stretch>
            <a:fillRect/>
          </a:stretch>
        </p:blipFill>
        <p:spPr>
          <a:xfrm>
            <a:off x="7345375" y="1325880"/>
            <a:ext cx="4206240" cy="42062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Planeta Transfer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IA na Sublimação e DTF · palestra FESPA</dc:title>
  <dc:subject>PptxGenJS Presentation</dc:subject>
  <dc:creator>Planeta Transfer</dc:creator>
  <cp:lastModifiedBy>Planeta Transfer</cp:lastModifiedBy>
  <cp:revision>1</cp:revision>
  <dcterms:created xsi:type="dcterms:W3CDTF">2026-09-17T15:06:49Z</dcterms:created>
  <dcterms:modified xsi:type="dcterms:W3CDTF">2026-09-17T15:06:49Z</dcterms:modified>
</cp:coreProperties>
</file>